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5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Lst>
  <p:sldSz cx="12192000" cy="6858000"/>
  <p:notesSz cx="12192000" cy="6858000"/>
  <p:embeddedFontLst>
    <p:embeddedFont>
      <p:font typeface="Calibri" panose="020F0502020204030204" pitchFamily="34" charset="0"/>
      <p:regular r:id="rId54"/>
      <p:bold r:id="rId55"/>
      <p:italic r:id="rId56"/>
      <p:boldItalic r:id="rId57"/>
    </p:embeddedFont>
    <p:embeddedFont>
      <p:font typeface="Helvetica Neue" panose="020B0604020202020204"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2" roundtripDataSignature="AMtx7mjPp8A+206aZVJEWkFon3ePC9ycr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320ED7C-5975-4A01-9269-65D399E0C2D5}">
  <a:tblStyle styleId="{0320ED7C-5975-4A01-9269-65D399E0C2D5}" styleName="Table_0">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2.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1.fntdata"/><Relationship Id="rId62"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4.fntdata"/><Relationship Id="rId61"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7.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3.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jpg>
</file>

<file path=ppt/media/image32.png>
</file>

<file path=ppt/media/image33.jpg>
</file>

<file path=ppt/media/image34.png>
</file>

<file path=ppt/media/image35.jpg>
</file>

<file path=ppt/media/image36.jpg>
</file>

<file path=ppt/media/image37.jpg>
</file>

<file path=ppt/media/image38.jpg>
</file>

<file path=ppt/media/image39.png>
</file>

<file path=ppt/media/image4.jpg>
</file>

<file path=ppt/media/image40.png>
</file>

<file path=ppt/media/image41.png>
</file>

<file path=ppt/media/image42.jpg>
</file>

<file path=ppt/media/image43.png>
</file>

<file path=ppt/media/image4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 name="Google Shape;42;p1: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0: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0: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1: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11: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2: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9" name="Google Shape;149;p12: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3: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p13: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4: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p14: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15: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6: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16: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p17: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p18: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9: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4" name="Google Shape;214;p19: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2: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 name="Google Shape;49;p2: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20: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p20: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21: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21: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22: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22: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3: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3" name="Google Shape;243;p23: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24: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1" name="Google Shape;251;p24: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2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p25: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26: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7" name="Google Shape;267;p26: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2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5" name="Google Shape;275;p2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p28: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29: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3" name="Google Shape;293;p29: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3: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3: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30: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2" name="Google Shape;302;p30: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31: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1" name="Google Shape;311;p31: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32: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0" name="Google Shape;320;p32: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33: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9" name="Google Shape;329;p33: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34: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34: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3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8" name="Google Shape;348;p35: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36: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7" name="Google Shape;357;p36: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3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 name="Google Shape;366;p37: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3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1" name="Google Shape;371;p38: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39: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39: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4: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 name="Google Shape;63;p4: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40: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5" name="Google Shape;395;p40: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41: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3" name="Google Shape;403;p41: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42: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8" name="Google Shape;408;p42: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43: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6" name="Google Shape;416;p43: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p44: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4" name="Google Shape;424;p44: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4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2" name="Google Shape;432;p45: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p46: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0" name="Google Shape;440;p46: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p4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5" name="Google Shape;445;p47: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4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3" name="Google Shape;453;p48: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p49: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1" name="Google Shape;461;p49: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 name="Google Shape;70;p5: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p50: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8" name="Google Shape;468;p50: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51: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5" name="Google Shape;475;p51: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6: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 name="Google Shape;76;p6: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7: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8: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9: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9: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2"/>
        <p:cNvGrpSpPr/>
        <p:nvPr/>
      </p:nvGrpSpPr>
      <p:grpSpPr>
        <a:xfrm>
          <a:off x="0" y="0"/>
          <a:ext cx="0" cy="0"/>
          <a:chOff x="0" y="0"/>
          <a:chExt cx="0" cy="0"/>
        </a:xfrm>
      </p:grpSpPr>
      <p:sp>
        <p:nvSpPr>
          <p:cNvPr id="13" name="Google Shape;13;p53"/>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53"/>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53"/>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lvl1pPr marL="38100" marR="0" lvl="0"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1pPr>
            <a:lvl2pPr marL="38100" marR="0" lvl="1"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2pPr>
            <a:lvl3pPr marL="38100" marR="0" lvl="2"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3pPr>
            <a:lvl4pPr marL="38100" marR="0" lvl="3"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4pPr>
            <a:lvl5pPr marL="38100" marR="0" lvl="4"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5pPr>
            <a:lvl6pPr marL="38100" marR="0" lvl="5"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6pPr>
            <a:lvl7pPr marL="38100" marR="0" lvl="6"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7pPr>
            <a:lvl8pPr marL="38100" marR="0" lvl="7"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8pPr>
            <a:lvl9pPr marL="38100" marR="0" lvl="8"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6"/>
        <p:cNvGrpSpPr/>
        <p:nvPr/>
      </p:nvGrpSpPr>
      <p:grpSpPr>
        <a:xfrm>
          <a:off x="0" y="0"/>
          <a:ext cx="0" cy="0"/>
          <a:chOff x="0" y="0"/>
          <a:chExt cx="0" cy="0"/>
        </a:xfrm>
      </p:grpSpPr>
      <p:sp>
        <p:nvSpPr>
          <p:cNvPr id="17" name="Google Shape;17;p54"/>
          <p:cNvSpPr txBox="1">
            <a:spLocks noGrp="1"/>
          </p:cNvSpPr>
          <p:nvPr>
            <p:ph type="title"/>
          </p:nvPr>
        </p:nvSpPr>
        <p:spPr>
          <a:xfrm>
            <a:off x="848994" y="418782"/>
            <a:ext cx="10494010" cy="58991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700" b="0" i="0">
                <a:solidFill>
                  <a:srgbClr val="0A48CA"/>
                </a:solidFill>
                <a:latin typeface="Helvetica Neue"/>
                <a:ea typeface="Helvetica Neue"/>
                <a:cs typeface="Helvetica Neue"/>
                <a:sym typeface="Helvetica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54"/>
          <p:cNvSpPr txBox="1">
            <a:spLocks noGrp="1"/>
          </p:cNvSpPr>
          <p:nvPr>
            <p:ph type="body" idx="1"/>
          </p:nvPr>
        </p:nvSpPr>
        <p:spPr>
          <a:xfrm>
            <a:off x="2068195" y="2106167"/>
            <a:ext cx="5741670" cy="335026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b="0" i="0">
                <a:solidFill>
                  <a:schemeClr val="dk1"/>
                </a:solidFil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9" name="Google Shape;19;p54"/>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54"/>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54"/>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lvl1pPr marL="38100" marR="0" lvl="0"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1pPr>
            <a:lvl2pPr marL="38100" marR="0" lvl="1"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2pPr>
            <a:lvl3pPr marL="38100" marR="0" lvl="2"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3pPr>
            <a:lvl4pPr marL="38100" marR="0" lvl="3"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4pPr>
            <a:lvl5pPr marL="38100" marR="0" lvl="4"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5pPr>
            <a:lvl6pPr marL="38100" marR="0" lvl="5"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6pPr>
            <a:lvl7pPr marL="38100" marR="0" lvl="6"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7pPr>
            <a:lvl8pPr marL="38100" marR="0" lvl="7"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8pPr>
            <a:lvl9pPr marL="38100" marR="0" lvl="8"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2"/>
        <p:cNvGrpSpPr/>
        <p:nvPr/>
      </p:nvGrpSpPr>
      <p:grpSpPr>
        <a:xfrm>
          <a:off x="0" y="0"/>
          <a:ext cx="0" cy="0"/>
          <a:chOff x="0" y="0"/>
          <a:chExt cx="0" cy="0"/>
        </a:xfrm>
      </p:grpSpPr>
      <p:sp>
        <p:nvSpPr>
          <p:cNvPr id="23" name="Google Shape;23;p55"/>
          <p:cNvSpPr txBox="1">
            <a:spLocks noGrp="1"/>
          </p:cNvSpPr>
          <p:nvPr>
            <p:ph type="title"/>
          </p:nvPr>
        </p:nvSpPr>
        <p:spPr>
          <a:xfrm>
            <a:off x="848994" y="418782"/>
            <a:ext cx="10494010" cy="58991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700" b="0" i="0">
                <a:solidFill>
                  <a:srgbClr val="0A48CA"/>
                </a:solidFill>
                <a:latin typeface="Helvetica Neue"/>
                <a:ea typeface="Helvetica Neue"/>
                <a:cs typeface="Helvetica Neue"/>
                <a:sym typeface="Helvetica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55"/>
          <p:cNvSpPr txBox="1">
            <a:spLocks noGrp="1"/>
          </p:cNvSpPr>
          <p:nvPr>
            <p:ph type="body" idx="1"/>
          </p:nvPr>
        </p:nvSpPr>
        <p:spPr>
          <a:xfrm>
            <a:off x="609600" y="1577340"/>
            <a:ext cx="530352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5" name="Google Shape;25;p55"/>
          <p:cNvSpPr txBox="1">
            <a:spLocks noGrp="1"/>
          </p:cNvSpPr>
          <p:nvPr>
            <p:ph type="body" idx="2"/>
          </p:nvPr>
        </p:nvSpPr>
        <p:spPr>
          <a:xfrm>
            <a:off x="6278880" y="1577340"/>
            <a:ext cx="530352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6" name="Google Shape;26;p55"/>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5"/>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5"/>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lvl1pPr marL="38100" marR="0" lvl="0"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1pPr>
            <a:lvl2pPr marL="38100" marR="0" lvl="1"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2pPr>
            <a:lvl3pPr marL="38100" marR="0" lvl="2"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3pPr>
            <a:lvl4pPr marL="38100" marR="0" lvl="3"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4pPr>
            <a:lvl5pPr marL="38100" marR="0" lvl="4"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5pPr>
            <a:lvl6pPr marL="38100" marR="0" lvl="5"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6pPr>
            <a:lvl7pPr marL="38100" marR="0" lvl="6"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7pPr>
            <a:lvl8pPr marL="38100" marR="0" lvl="7"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8pPr>
            <a:lvl9pPr marL="38100" marR="0" lvl="8" indent="0" algn="l">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9"/>
        <p:cNvGrpSpPr/>
        <p:nvPr/>
      </p:nvGrpSpPr>
      <p:grpSpPr>
        <a:xfrm>
          <a:off x="0" y="0"/>
          <a:ext cx="0" cy="0"/>
          <a:chOff x="0" y="0"/>
          <a:chExt cx="0" cy="0"/>
        </a:xfrm>
      </p:grpSpPr>
      <p:sp>
        <p:nvSpPr>
          <p:cNvPr id="30" name="Google Shape;30;p56"/>
          <p:cNvSpPr txBox="1">
            <a:spLocks noGrp="1"/>
          </p:cNvSpPr>
          <p:nvPr>
            <p:ph type="ctrTitle"/>
          </p:nvPr>
        </p:nvSpPr>
        <p:spPr>
          <a:xfrm>
            <a:off x="914400" y="2125980"/>
            <a:ext cx="10363200" cy="144018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6"/>
          <p:cNvSpPr txBox="1">
            <a:spLocks noGrp="1"/>
          </p:cNvSpPr>
          <p:nvPr>
            <p:ph type="subTitle" idx="1"/>
          </p:nvPr>
        </p:nvSpPr>
        <p:spPr>
          <a:xfrm>
            <a:off x="1828800" y="3840480"/>
            <a:ext cx="8534400" cy="17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6"/>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6"/>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6"/>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lvl1pPr marL="38100" marR="0" lvl="0" indent="0" algn="l">
              <a:lnSpc>
                <a:spcPct val="114937"/>
              </a:lnSpc>
              <a:spcBef>
                <a:spcPts val="0"/>
              </a:spcBef>
              <a:buNone/>
              <a:defRPr sz="1600" b="0" i="0">
                <a:solidFill>
                  <a:srgbClr val="1C7CDB"/>
                </a:solidFill>
                <a:latin typeface="Helvetica Neue"/>
                <a:ea typeface="Helvetica Neue"/>
                <a:cs typeface="Helvetica Neue"/>
                <a:sym typeface="Helvetica Neue"/>
              </a:defRPr>
            </a:lvl1pPr>
            <a:lvl2pPr marL="38100" marR="0" lvl="1" indent="0" algn="l">
              <a:lnSpc>
                <a:spcPct val="114937"/>
              </a:lnSpc>
              <a:spcBef>
                <a:spcPts val="0"/>
              </a:spcBef>
              <a:buNone/>
              <a:defRPr sz="1600" b="0" i="0">
                <a:solidFill>
                  <a:srgbClr val="1C7CDB"/>
                </a:solidFill>
                <a:latin typeface="Helvetica Neue"/>
                <a:ea typeface="Helvetica Neue"/>
                <a:cs typeface="Helvetica Neue"/>
                <a:sym typeface="Helvetica Neue"/>
              </a:defRPr>
            </a:lvl2pPr>
            <a:lvl3pPr marL="38100" marR="0" lvl="2" indent="0" algn="l">
              <a:lnSpc>
                <a:spcPct val="114937"/>
              </a:lnSpc>
              <a:spcBef>
                <a:spcPts val="0"/>
              </a:spcBef>
              <a:buNone/>
              <a:defRPr sz="1600" b="0" i="0">
                <a:solidFill>
                  <a:srgbClr val="1C7CDB"/>
                </a:solidFill>
                <a:latin typeface="Helvetica Neue"/>
                <a:ea typeface="Helvetica Neue"/>
                <a:cs typeface="Helvetica Neue"/>
                <a:sym typeface="Helvetica Neue"/>
              </a:defRPr>
            </a:lvl3pPr>
            <a:lvl4pPr marL="38100" marR="0" lvl="3" indent="0" algn="l">
              <a:lnSpc>
                <a:spcPct val="114937"/>
              </a:lnSpc>
              <a:spcBef>
                <a:spcPts val="0"/>
              </a:spcBef>
              <a:buNone/>
              <a:defRPr sz="1600" b="0" i="0">
                <a:solidFill>
                  <a:srgbClr val="1C7CDB"/>
                </a:solidFill>
                <a:latin typeface="Helvetica Neue"/>
                <a:ea typeface="Helvetica Neue"/>
                <a:cs typeface="Helvetica Neue"/>
                <a:sym typeface="Helvetica Neue"/>
              </a:defRPr>
            </a:lvl4pPr>
            <a:lvl5pPr marL="38100" marR="0" lvl="4" indent="0" algn="l">
              <a:lnSpc>
                <a:spcPct val="114937"/>
              </a:lnSpc>
              <a:spcBef>
                <a:spcPts val="0"/>
              </a:spcBef>
              <a:buNone/>
              <a:defRPr sz="1600" b="0" i="0">
                <a:solidFill>
                  <a:srgbClr val="1C7CDB"/>
                </a:solidFill>
                <a:latin typeface="Helvetica Neue"/>
                <a:ea typeface="Helvetica Neue"/>
                <a:cs typeface="Helvetica Neue"/>
                <a:sym typeface="Helvetica Neue"/>
              </a:defRPr>
            </a:lvl5pPr>
            <a:lvl6pPr marL="38100" marR="0" lvl="5" indent="0" algn="l">
              <a:lnSpc>
                <a:spcPct val="114937"/>
              </a:lnSpc>
              <a:spcBef>
                <a:spcPts val="0"/>
              </a:spcBef>
              <a:buNone/>
              <a:defRPr sz="1600" b="0" i="0">
                <a:solidFill>
                  <a:srgbClr val="1C7CDB"/>
                </a:solidFill>
                <a:latin typeface="Helvetica Neue"/>
                <a:ea typeface="Helvetica Neue"/>
                <a:cs typeface="Helvetica Neue"/>
                <a:sym typeface="Helvetica Neue"/>
              </a:defRPr>
            </a:lvl6pPr>
            <a:lvl7pPr marL="38100" marR="0" lvl="6" indent="0" algn="l">
              <a:lnSpc>
                <a:spcPct val="114937"/>
              </a:lnSpc>
              <a:spcBef>
                <a:spcPts val="0"/>
              </a:spcBef>
              <a:buNone/>
              <a:defRPr sz="1600" b="0" i="0">
                <a:solidFill>
                  <a:srgbClr val="1C7CDB"/>
                </a:solidFill>
                <a:latin typeface="Helvetica Neue"/>
                <a:ea typeface="Helvetica Neue"/>
                <a:cs typeface="Helvetica Neue"/>
                <a:sym typeface="Helvetica Neue"/>
              </a:defRPr>
            </a:lvl7pPr>
            <a:lvl8pPr marL="38100" marR="0" lvl="7" indent="0" algn="l">
              <a:lnSpc>
                <a:spcPct val="114937"/>
              </a:lnSpc>
              <a:spcBef>
                <a:spcPts val="0"/>
              </a:spcBef>
              <a:buNone/>
              <a:defRPr sz="1600" b="0" i="0">
                <a:solidFill>
                  <a:srgbClr val="1C7CDB"/>
                </a:solidFill>
                <a:latin typeface="Helvetica Neue"/>
                <a:ea typeface="Helvetica Neue"/>
                <a:cs typeface="Helvetica Neue"/>
                <a:sym typeface="Helvetica Neue"/>
              </a:defRPr>
            </a:lvl8pPr>
            <a:lvl9pPr marL="38100" marR="0" lvl="8" indent="0" algn="l">
              <a:lnSpc>
                <a:spcPct val="114937"/>
              </a:lnSpc>
              <a:spcBef>
                <a:spcPts val="0"/>
              </a:spcBef>
              <a:buNone/>
              <a:defRPr sz="1600" b="0" i="0">
                <a:solidFill>
                  <a:srgbClr val="1C7CDB"/>
                </a:solidFill>
                <a:latin typeface="Helvetica Neue"/>
                <a:ea typeface="Helvetica Neue"/>
                <a:cs typeface="Helvetica Neue"/>
                <a:sym typeface="Helvetica Neue"/>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5"/>
        <p:cNvGrpSpPr/>
        <p:nvPr/>
      </p:nvGrpSpPr>
      <p:grpSpPr>
        <a:xfrm>
          <a:off x="0" y="0"/>
          <a:ext cx="0" cy="0"/>
          <a:chOff x="0" y="0"/>
          <a:chExt cx="0" cy="0"/>
        </a:xfrm>
      </p:grpSpPr>
      <p:sp>
        <p:nvSpPr>
          <p:cNvPr id="36" name="Google Shape;36;p57"/>
          <p:cNvSpPr txBox="1">
            <a:spLocks noGrp="1"/>
          </p:cNvSpPr>
          <p:nvPr>
            <p:ph type="title"/>
          </p:nvPr>
        </p:nvSpPr>
        <p:spPr>
          <a:xfrm>
            <a:off x="848994" y="418782"/>
            <a:ext cx="10494010" cy="58991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700" b="0" i="0">
                <a:solidFill>
                  <a:srgbClr val="0A48CA"/>
                </a:solidFill>
                <a:latin typeface="Helvetica Neue"/>
                <a:ea typeface="Helvetica Neue"/>
                <a:cs typeface="Helvetica Neue"/>
                <a:sym typeface="Helvetica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57"/>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7"/>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7"/>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lvl1pPr marL="38100" marR="0" lvl="0" indent="0" algn="l">
              <a:lnSpc>
                <a:spcPct val="114937"/>
              </a:lnSpc>
              <a:spcBef>
                <a:spcPts val="0"/>
              </a:spcBef>
              <a:buNone/>
              <a:defRPr sz="1600" b="0" i="0">
                <a:solidFill>
                  <a:srgbClr val="1C7CDB"/>
                </a:solidFill>
                <a:latin typeface="Helvetica Neue"/>
                <a:ea typeface="Helvetica Neue"/>
                <a:cs typeface="Helvetica Neue"/>
                <a:sym typeface="Helvetica Neue"/>
              </a:defRPr>
            </a:lvl1pPr>
            <a:lvl2pPr marL="38100" marR="0" lvl="1" indent="0" algn="l">
              <a:lnSpc>
                <a:spcPct val="114937"/>
              </a:lnSpc>
              <a:spcBef>
                <a:spcPts val="0"/>
              </a:spcBef>
              <a:buNone/>
              <a:defRPr sz="1600" b="0" i="0">
                <a:solidFill>
                  <a:srgbClr val="1C7CDB"/>
                </a:solidFill>
                <a:latin typeface="Helvetica Neue"/>
                <a:ea typeface="Helvetica Neue"/>
                <a:cs typeface="Helvetica Neue"/>
                <a:sym typeface="Helvetica Neue"/>
              </a:defRPr>
            </a:lvl2pPr>
            <a:lvl3pPr marL="38100" marR="0" lvl="2" indent="0" algn="l">
              <a:lnSpc>
                <a:spcPct val="114937"/>
              </a:lnSpc>
              <a:spcBef>
                <a:spcPts val="0"/>
              </a:spcBef>
              <a:buNone/>
              <a:defRPr sz="1600" b="0" i="0">
                <a:solidFill>
                  <a:srgbClr val="1C7CDB"/>
                </a:solidFill>
                <a:latin typeface="Helvetica Neue"/>
                <a:ea typeface="Helvetica Neue"/>
                <a:cs typeface="Helvetica Neue"/>
                <a:sym typeface="Helvetica Neue"/>
              </a:defRPr>
            </a:lvl3pPr>
            <a:lvl4pPr marL="38100" marR="0" lvl="3" indent="0" algn="l">
              <a:lnSpc>
                <a:spcPct val="114937"/>
              </a:lnSpc>
              <a:spcBef>
                <a:spcPts val="0"/>
              </a:spcBef>
              <a:buNone/>
              <a:defRPr sz="1600" b="0" i="0">
                <a:solidFill>
                  <a:srgbClr val="1C7CDB"/>
                </a:solidFill>
                <a:latin typeface="Helvetica Neue"/>
                <a:ea typeface="Helvetica Neue"/>
                <a:cs typeface="Helvetica Neue"/>
                <a:sym typeface="Helvetica Neue"/>
              </a:defRPr>
            </a:lvl4pPr>
            <a:lvl5pPr marL="38100" marR="0" lvl="4" indent="0" algn="l">
              <a:lnSpc>
                <a:spcPct val="114937"/>
              </a:lnSpc>
              <a:spcBef>
                <a:spcPts val="0"/>
              </a:spcBef>
              <a:buNone/>
              <a:defRPr sz="1600" b="0" i="0">
                <a:solidFill>
                  <a:srgbClr val="1C7CDB"/>
                </a:solidFill>
                <a:latin typeface="Helvetica Neue"/>
                <a:ea typeface="Helvetica Neue"/>
                <a:cs typeface="Helvetica Neue"/>
                <a:sym typeface="Helvetica Neue"/>
              </a:defRPr>
            </a:lvl5pPr>
            <a:lvl6pPr marL="38100" marR="0" lvl="5" indent="0" algn="l">
              <a:lnSpc>
                <a:spcPct val="114937"/>
              </a:lnSpc>
              <a:spcBef>
                <a:spcPts val="0"/>
              </a:spcBef>
              <a:buNone/>
              <a:defRPr sz="1600" b="0" i="0">
                <a:solidFill>
                  <a:srgbClr val="1C7CDB"/>
                </a:solidFill>
                <a:latin typeface="Helvetica Neue"/>
                <a:ea typeface="Helvetica Neue"/>
                <a:cs typeface="Helvetica Neue"/>
                <a:sym typeface="Helvetica Neue"/>
              </a:defRPr>
            </a:lvl6pPr>
            <a:lvl7pPr marL="38100" marR="0" lvl="6" indent="0" algn="l">
              <a:lnSpc>
                <a:spcPct val="114937"/>
              </a:lnSpc>
              <a:spcBef>
                <a:spcPts val="0"/>
              </a:spcBef>
              <a:buNone/>
              <a:defRPr sz="1600" b="0" i="0">
                <a:solidFill>
                  <a:srgbClr val="1C7CDB"/>
                </a:solidFill>
                <a:latin typeface="Helvetica Neue"/>
                <a:ea typeface="Helvetica Neue"/>
                <a:cs typeface="Helvetica Neue"/>
                <a:sym typeface="Helvetica Neue"/>
              </a:defRPr>
            </a:lvl7pPr>
            <a:lvl8pPr marL="38100" marR="0" lvl="7" indent="0" algn="l">
              <a:lnSpc>
                <a:spcPct val="114937"/>
              </a:lnSpc>
              <a:spcBef>
                <a:spcPts val="0"/>
              </a:spcBef>
              <a:buNone/>
              <a:defRPr sz="1600" b="0" i="0">
                <a:solidFill>
                  <a:srgbClr val="1C7CDB"/>
                </a:solidFill>
                <a:latin typeface="Helvetica Neue"/>
                <a:ea typeface="Helvetica Neue"/>
                <a:cs typeface="Helvetica Neue"/>
                <a:sym typeface="Helvetica Neue"/>
              </a:defRPr>
            </a:lvl8pPr>
            <a:lvl9pPr marL="38100" marR="0" lvl="8" indent="0" algn="l">
              <a:lnSpc>
                <a:spcPct val="114937"/>
              </a:lnSpc>
              <a:spcBef>
                <a:spcPts val="0"/>
              </a:spcBef>
              <a:buNone/>
              <a:defRPr sz="1600" b="0" i="0">
                <a:solidFill>
                  <a:srgbClr val="1C7CDB"/>
                </a:solidFill>
                <a:latin typeface="Helvetica Neue"/>
                <a:ea typeface="Helvetica Neue"/>
                <a:cs typeface="Helvetica Neue"/>
                <a:sym typeface="Helvetica Neue"/>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52"/>
          <p:cNvPicPr preferRelativeResize="0"/>
          <p:nvPr/>
        </p:nvPicPr>
        <p:blipFill rotWithShape="1">
          <a:blip r:embed="rId7">
            <a:alphaModFix/>
          </a:blip>
          <a:srcRect/>
          <a:stretch/>
        </p:blipFill>
        <p:spPr>
          <a:xfrm>
            <a:off x="0" y="0"/>
            <a:ext cx="12187239" cy="6857998"/>
          </a:xfrm>
          <a:prstGeom prst="rect">
            <a:avLst/>
          </a:prstGeom>
          <a:noFill/>
          <a:ln>
            <a:noFill/>
          </a:ln>
        </p:spPr>
      </p:pic>
      <p:sp>
        <p:nvSpPr>
          <p:cNvPr id="7" name="Google Shape;7;p52"/>
          <p:cNvSpPr txBox="1">
            <a:spLocks noGrp="1"/>
          </p:cNvSpPr>
          <p:nvPr>
            <p:ph type="title"/>
          </p:nvPr>
        </p:nvSpPr>
        <p:spPr>
          <a:xfrm>
            <a:off x="848994" y="418782"/>
            <a:ext cx="10494010" cy="58991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3700" b="0" i="0" u="none" strike="noStrike" cap="none">
                <a:solidFill>
                  <a:srgbClr val="0A48CA"/>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52"/>
          <p:cNvSpPr txBox="1">
            <a:spLocks noGrp="1"/>
          </p:cNvSpPr>
          <p:nvPr>
            <p:ph type="body" idx="1"/>
          </p:nvPr>
        </p:nvSpPr>
        <p:spPr>
          <a:xfrm>
            <a:off x="2068195" y="2106167"/>
            <a:ext cx="5741670" cy="3350260"/>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52"/>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b="0" i="0" u="none" strike="noStrike" cap="none">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52"/>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b="0" i="0" u="none" strike="noStrike" cap="none">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1" name="Google Shape;11;p52"/>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lvl1pPr marL="38100" marR="0" lvl="0" indent="0" algn="l" rtl="0">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1pPr>
            <a:lvl2pPr marL="38100" marR="0" lvl="1" indent="0" algn="l" rtl="0">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2pPr>
            <a:lvl3pPr marL="38100" marR="0" lvl="2" indent="0" algn="l" rtl="0">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3pPr>
            <a:lvl4pPr marL="38100" marR="0" lvl="3" indent="0" algn="l" rtl="0">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4pPr>
            <a:lvl5pPr marL="38100" marR="0" lvl="4" indent="0" algn="l" rtl="0">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5pPr>
            <a:lvl6pPr marL="38100" marR="0" lvl="5" indent="0" algn="l" rtl="0">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6pPr>
            <a:lvl7pPr marL="38100" marR="0" lvl="6" indent="0" algn="l" rtl="0">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7pPr>
            <a:lvl8pPr marL="38100" marR="0" lvl="7" indent="0" algn="l" rtl="0">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8pPr>
            <a:lvl9pPr marL="38100" marR="0" lvl="8" indent="0" algn="l" rtl="0">
              <a:lnSpc>
                <a:spcPct val="114937"/>
              </a:lnSpc>
              <a:spcBef>
                <a:spcPts val="0"/>
              </a:spcBef>
              <a:buNone/>
              <a:defRPr sz="1600" b="0" i="0" u="none" strike="noStrike" cap="none">
                <a:solidFill>
                  <a:srgbClr val="1C7CDB"/>
                </a:solidFill>
                <a:latin typeface="Helvetica Neue"/>
                <a:ea typeface="Helvetica Neue"/>
                <a:cs typeface="Helvetica Neue"/>
                <a:sym typeface="Helvetica Neue"/>
              </a:defRPr>
            </a:lvl9pPr>
          </a:lstStyle>
          <a:p>
            <a:pPr marL="38100" lvl="0" indent="0" algn="l"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tflores/applied-data-science-capstone/blob/master/Data%20Collection%20with%20Web%20Scraping.ipynb"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tflores/applied-data-science-capstone/blob/master/Data%20Wrangling.ipynb" TargetMode="External"/><Relationship Id="rId7"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flores/applied-data-science-capstone/blob/master/EDA%20with%20Data%20Visualization.ipynb"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flores/applied-data-science-capstone/blob/master/EDA.ipynb"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flores/applied-data-science-capstone/blob/d232d76932163635b072952f121a8d70286e0d84/Interactive%20Visual%20Analytics%20with%20Folium%20lab.ipynb"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flores/applied-data-science-capstone/blob/d232d76932163635b072952f121a8d70286e0d84/spacex_dash_app.py"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hyperlink" Target="https://github.com/tflores/applied-data-science-capstone/blob/d232d76932163635b072952f121a8d70286e0d84/Machine%20Learning%20Prediction.ipynb" TargetMode="External"/><Relationship Id="rId7"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1.jp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1.jpg"/><Relationship Id="rId7" Type="http://schemas.openxmlformats.org/officeDocument/2006/relationships/image" Target="../media/image35.jp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jpg"/><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en.wikipedia.org/wiki/List_of_Falcon/_9/_and_Falcon_Heavy_launche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tflores/applied-data-science-capstone/blob/master/Data%20Collection%20API.ipynb"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43"/>
        <p:cNvGrpSpPr/>
        <p:nvPr/>
      </p:nvGrpSpPr>
      <p:grpSpPr>
        <a:xfrm>
          <a:off x="0" y="0"/>
          <a:ext cx="0" cy="0"/>
          <a:chOff x="0" y="0"/>
          <a:chExt cx="0" cy="0"/>
        </a:xfrm>
      </p:grpSpPr>
      <p:pic>
        <p:nvPicPr>
          <p:cNvPr id="44" name="Google Shape;44;p1"/>
          <p:cNvPicPr preferRelativeResize="0"/>
          <p:nvPr/>
        </p:nvPicPr>
        <p:blipFill rotWithShape="1">
          <a:blip r:embed="rId3">
            <a:alphaModFix/>
          </a:blip>
          <a:srcRect/>
          <a:stretch/>
        </p:blipFill>
        <p:spPr>
          <a:xfrm>
            <a:off x="0" y="0"/>
            <a:ext cx="12191999" cy="6857998"/>
          </a:xfrm>
          <a:prstGeom prst="rect">
            <a:avLst/>
          </a:prstGeom>
          <a:noFill/>
          <a:ln>
            <a:noFill/>
          </a:ln>
        </p:spPr>
      </p:pic>
      <p:pic>
        <p:nvPicPr>
          <p:cNvPr id="45" name="Google Shape;45;p1"/>
          <p:cNvPicPr preferRelativeResize="0"/>
          <p:nvPr/>
        </p:nvPicPr>
        <p:blipFill rotWithShape="1">
          <a:blip r:embed="rId4">
            <a:alphaModFix/>
          </a:blip>
          <a:srcRect/>
          <a:stretch/>
        </p:blipFill>
        <p:spPr>
          <a:xfrm>
            <a:off x="889000" y="675640"/>
            <a:ext cx="2105660" cy="629920"/>
          </a:xfrm>
          <a:prstGeom prst="rect">
            <a:avLst/>
          </a:prstGeom>
          <a:noFill/>
          <a:ln>
            <a:noFill/>
          </a:ln>
        </p:spPr>
      </p:pic>
      <p:sp>
        <p:nvSpPr>
          <p:cNvPr id="46" name="Google Shape;46;p1"/>
          <p:cNvSpPr txBox="1"/>
          <p:nvPr/>
        </p:nvSpPr>
        <p:spPr>
          <a:xfrm>
            <a:off x="1093300" y="4522300"/>
            <a:ext cx="2865900" cy="76941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900" b="1">
                <a:solidFill>
                  <a:schemeClr val="lt1"/>
                </a:solidFill>
                <a:latin typeface="Calibri"/>
                <a:ea typeface="Calibri"/>
                <a:cs typeface="Calibri"/>
                <a:sym typeface="Calibri"/>
              </a:rPr>
              <a:t>Ganesshh T.L</a:t>
            </a:r>
          </a:p>
          <a:p>
            <a:pPr marL="0" lvl="0" indent="0" algn="l" rtl="0">
              <a:spcBef>
                <a:spcPts val="0"/>
              </a:spcBef>
              <a:spcAft>
                <a:spcPts val="0"/>
              </a:spcAft>
              <a:buNone/>
            </a:pPr>
            <a:endParaRPr sz="1900" b="1" dirty="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0"/>
          <p:cNvSpPr txBox="1"/>
          <p:nvPr/>
        </p:nvSpPr>
        <p:spPr>
          <a:xfrm>
            <a:off x="1001394" y="1808479"/>
            <a:ext cx="3716020" cy="2215515"/>
          </a:xfrm>
          <a:prstGeom prst="rect">
            <a:avLst/>
          </a:prstGeom>
          <a:noFill/>
          <a:ln>
            <a:noFill/>
          </a:ln>
        </p:spPr>
        <p:txBody>
          <a:bodyPr spcFirstLastPara="1" wrap="square" lIns="0" tIns="12700" rIns="0" bIns="0" anchor="t" anchorCtr="0">
            <a:spAutoFit/>
          </a:bodyPr>
          <a:lstStyle/>
          <a:p>
            <a:pPr marL="241300" marR="220345"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Data from SpaceX launches  can also be obtained from  Wikipedia;</a:t>
            </a:r>
            <a:endParaRPr sz="2200" b="0" i="0" u="none" strike="noStrike" cap="none">
              <a:latin typeface="Helvetica Neue"/>
              <a:ea typeface="Helvetica Neue"/>
              <a:cs typeface="Helvetica Neue"/>
              <a:sym typeface="Helvetica Neue"/>
            </a:endParaRPr>
          </a:p>
          <a:p>
            <a:pPr marL="241300" marR="508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Data are downloaded from  Wikipedia according to the  flowchart and then persisted.</a:t>
            </a:r>
            <a:endParaRPr sz="2200" b="0" i="0" u="none" strike="noStrike" cap="none">
              <a:latin typeface="Helvetica Neue"/>
              <a:ea typeface="Helvetica Neue"/>
              <a:cs typeface="Helvetica Neue"/>
              <a:sym typeface="Helvetica Neue"/>
            </a:endParaRPr>
          </a:p>
        </p:txBody>
      </p:sp>
      <p:sp>
        <p:nvSpPr>
          <p:cNvPr id="118" name="Google Shape;118;p10"/>
          <p:cNvSpPr txBox="1"/>
          <p:nvPr/>
        </p:nvSpPr>
        <p:spPr>
          <a:xfrm>
            <a:off x="1001394" y="4697348"/>
            <a:ext cx="3732529" cy="1141095"/>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1400"/>
              <a:buFont typeface="Arial"/>
              <a:buChar char="•"/>
            </a:pPr>
            <a:r>
              <a:rPr lang="en-US" sz="1400" b="0" i="0" u="none" strike="noStrike" cap="none">
                <a:solidFill>
                  <a:srgbClr val="292929"/>
                </a:solidFill>
                <a:latin typeface="Helvetica Neue"/>
                <a:ea typeface="Helvetica Neue"/>
                <a:cs typeface="Helvetica Neue"/>
                <a:sym typeface="Helvetica Neue"/>
              </a:rPr>
              <a:t>Source code: </a:t>
            </a:r>
            <a:r>
              <a:rPr lang="en-US" sz="1400" b="0" i="0" u="none" strike="noStrike" cap="none">
                <a:solidFill>
                  <a:srgbClr val="0462C1"/>
                </a:solidFill>
                <a:latin typeface="Helvetica Neue"/>
                <a:ea typeface="Helvetica Neue"/>
                <a:cs typeface="Helvetica Neue"/>
                <a:sym typeface="Helvetica Neue"/>
              </a:rPr>
              <a:t> </a:t>
            </a:r>
            <a:r>
              <a:rPr lang="en-US" sz="14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https://github.com/tflores/applied-data-  science-  capstone/blob/master/Data%20Collection%2</a:t>
            </a:r>
            <a:endParaRPr sz="1400" b="0" i="0" u="none" strike="noStrike" cap="none">
              <a:latin typeface="Helvetica Neue"/>
              <a:ea typeface="Helvetica Neue"/>
              <a:cs typeface="Helvetica Neue"/>
              <a:sym typeface="Helvetica Neue"/>
            </a:endParaRPr>
          </a:p>
          <a:p>
            <a:pPr marL="241300" marR="0" lvl="0" indent="0" algn="l" rtl="0">
              <a:lnSpc>
                <a:spcPct val="100000"/>
              </a:lnSpc>
              <a:spcBef>
                <a:spcPts val="380"/>
              </a:spcBef>
              <a:spcAft>
                <a:spcPts val="0"/>
              </a:spcAft>
              <a:buNone/>
            </a:pPr>
            <a:r>
              <a:rPr lang="en-US" sz="14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0with%20Web%20Scraping.ipynb</a:t>
            </a:r>
            <a:endParaRPr sz="1400" b="0" i="0" u="none" strike="noStrike" cap="none">
              <a:latin typeface="Helvetica Neue"/>
              <a:ea typeface="Helvetica Neue"/>
              <a:cs typeface="Helvetica Neue"/>
              <a:sym typeface="Helvetica Neue"/>
            </a:endParaRPr>
          </a:p>
        </p:txBody>
      </p:sp>
      <p:sp>
        <p:nvSpPr>
          <p:cNvPr id="119" name="Google Shape;119;p10"/>
          <p:cNvSpPr txBox="1">
            <a:spLocks noGrp="1"/>
          </p:cNvSpPr>
          <p:nvPr>
            <p:ph type="title"/>
          </p:nvPr>
        </p:nvSpPr>
        <p:spPr>
          <a:xfrm>
            <a:off x="1001400" y="182225"/>
            <a:ext cx="69003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Data Collection - Scraping</a:t>
            </a:r>
            <a:endParaRPr/>
          </a:p>
        </p:txBody>
      </p:sp>
      <p:pic>
        <p:nvPicPr>
          <p:cNvPr id="120" name="Google Shape;120;p10"/>
          <p:cNvPicPr preferRelativeResize="0"/>
          <p:nvPr/>
        </p:nvPicPr>
        <p:blipFill rotWithShape="1">
          <a:blip r:embed="rId4">
            <a:alphaModFix/>
          </a:blip>
          <a:srcRect/>
          <a:stretch/>
        </p:blipFill>
        <p:spPr>
          <a:xfrm>
            <a:off x="7244080" y="1775447"/>
            <a:ext cx="2791714" cy="1082306"/>
          </a:xfrm>
          <a:prstGeom prst="rect">
            <a:avLst/>
          </a:prstGeom>
          <a:noFill/>
          <a:ln>
            <a:noFill/>
          </a:ln>
        </p:spPr>
      </p:pic>
      <p:sp>
        <p:nvSpPr>
          <p:cNvPr id="121" name="Google Shape;121;p10"/>
          <p:cNvSpPr txBox="1"/>
          <p:nvPr/>
        </p:nvSpPr>
        <p:spPr>
          <a:xfrm>
            <a:off x="7674356" y="2015807"/>
            <a:ext cx="1939925" cy="549275"/>
          </a:xfrm>
          <a:prstGeom prst="rect">
            <a:avLst/>
          </a:prstGeom>
          <a:noFill/>
          <a:ln>
            <a:noFill/>
          </a:ln>
        </p:spPr>
        <p:txBody>
          <a:bodyPr spcFirstLastPara="1" wrap="square" lIns="0" tIns="12700" rIns="0" bIns="0" anchor="t" anchorCtr="0">
            <a:spAutoFit/>
          </a:bodyPr>
          <a:lstStyle/>
          <a:p>
            <a:pPr marL="0" marR="0" lvl="0" indent="0" algn="ctr" rtl="0">
              <a:lnSpc>
                <a:spcPct val="114444"/>
              </a:lnSpc>
              <a:spcBef>
                <a:spcPts val="0"/>
              </a:spcBef>
              <a:spcAft>
                <a:spcPts val="0"/>
              </a:spcAft>
              <a:buNone/>
            </a:pPr>
            <a:r>
              <a:rPr lang="en-US" sz="1800" b="1" i="0" u="none" strike="noStrike" cap="none">
                <a:solidFill>
                  <a:srgbClr val="FFFFFF"/>
                </a:solidFill>
                <a:latin typeface="Calibri"/>
                <a:ea typeface="Calibri"/>
                <a:cs typeface="Calibri"/>
                <a:sym typeface="Calibri"/>
              </a:rPr>
              <a:t>Request the Falcon9</a:t>
            </a:r>
            <a:endParaRPr sz="1800" b="0" i="0" u="none" strike="noStrike" cap="none">
              <a:latin typeface="Calibri"/>
              <a:ea typeface="Calibri"/>
              <a:cs typeface="Calibri"/>
              <a:sym typeface="Calibri"/>
            </a:endParaRPr>
          </a:p>
          <a:p>
            <a:pPr marL="0" marR="0" lvl="0" indent="0" algn="ctr" rtl="0">
              <a:lnSpc>
                <a:spcPct val="114444"/>
              </a:lnSpc>
              <a:spcBef>
                <a:spcPts val="0"/>
              </a:spcBef>
              <a:spcAft>
                <a:spcPts val="0"/>
              </a:spcAft>
              <a:buNone/>
            </a:pPr>
            <a:r>
              <a:rPr lang="en-US" sz="1800" b="1" i="0" u="none" strike="noStrike" cap="none">
                <a:solidFill>
                  <a:srgbClr val="FFFFFF"/>
                </a:solidFill>
                <a:latin typeface="Calibri"/>
                <a:ea typeface="Calibri"/>
                <a:cs typeface="Calibri"/>
                <a:sym typeface="Calibri"/>
              </a:rPr>
              <a:t>Launch Wiki page</a:t>
            </a:r>
            <a:endParaRPr sz="1800" b="0" i="0" u="none" strike="noStrike" cap="none">
              <a:latin typeface="Calibri"/>
              <a:ea typeface="Calibri"/>
              <a:cs typeface="Calibri"/>
              <a:sym typeface="Calibri"/>
            </a:endParaRPr>
          </a:p>
        </p:txBody>
      </p:sp>
      <p:grpSp>
        <p:nvGrpSpPr>
          <p:cNvPr id="122" name="Google Shape;122;p10"/>
          <p:cNvGrpSpPr/>
          <p:nvPr/>
        </p:nvGrpSpPr>
        <p:grpSpPr>
          <a:xfrm>
            <a:off x="7244080" y="2893021"/>
            <a:ext cx="2791714" cy="1542072"/>
            <a:chOff x="7244080" y="2893021"/>
            <a:chExt cx="2791714" cy="1542072"/>
          </a:xfrm>
        </p:grpSpPr>
        <p:pic>
          <p:nvPicPr>
            <p:cNvPr id="123" name="Google Shape;123;p10"/>
            <p:cNvPicPr preferRelativeResize="0"/>
            <p:nvPr/>
          </p:nvPicPr>
          <p:blipFill rotWithShape="1">
            <a:blip r:embed="rId5">
              <a:alphaModFix/>
            </a:blip>
            <a:srcRect/>
            <a:stretch/>
          </p:blipFill>
          <p:spPr>
            <a:xfrm>
              <a:off x="8387080" y="2893021"/>
              <a:ext cx="503186" cy="424472"/>
            </a:xfrm>
            <a:prstGeom prst="rect">
              <a:avLst/>
            </a:prstGeom>
            <a:noFill/>
            <a:ln>
              <a:noFill/>
            </a:ln>
          </p:spPr>
        </p:pic>
        <p:pic>
          <p:nvPicPr>
            <p:cNvPr id="124" name="Google Shape;124;p10"/>
            <p:cNvPicPr preferRelativeResize="0"/>
            <p:nvPr/>
          </p:nvPicPr>
          <p:blipFill rotWithShape="1">
            <a:blip r:embed="rId4">
              <a:alphaModFix/>
            </a:blip>
            <a:srcRect/>
            <a:stretch/>
          </p:blipFill>
          <p:spPr>
            <a:xfrm>
              <a:off x="7244080" y="3352787"/>
              <a:ext cx="2791714" cy="1082306"/>
            </a:xfrm>
            <a:prstGeom prst="rect">
              <a:avLst/>
            </a:prstGeom>
            <a:noFill/>
            <a:ln>
              <a:noFill/>
            </a:ln>
          </p:spPr>
        </p:pic>
      </p:grpSp>
      <p:sp>
        <p:nvSpPr>
          <p:cNvPr id="125" name="Google Shape;125;p10"/>
          <p:cNvSpPr txBox="1"/>
          <p:nvPr/>
        </p:nvSpPr>
        <p:spPr>
          <a:xfrm>
            <a:off x="7354189" y="3470909"/>
            <a:ext cx="2575560" cy="795655"/>
          </a:xfrm>
          <a:prstGeom prst="rect">
            <a:avLst/>
          </a:prstGeom>
          <a:noFill/>
          <a:ln>
            <a:noFill/>
          </a:ln>
        </p:spPr>
        <p:txBody>
          <a:bodyPr spcFirstLastPara="1" wrap="square" lIns="0" tIns="39350" rIns="0" bIns="0" anchor="t" anchorCtr="0">
            <a:spAutoFit/>
          </a:bodyPr>
          <a:lstStyle/>
          <a:p>
            <a:pPr marL="12700" marR="5080" lvl="0" indent="0" algn="ctr" rtl="0">
              <a:lnSpc>
                <a:spcPct val="90300"/>
              </a:lnSpc>
              <a:spcBef>
                <a:spcPts val="0"/>
              </a:spcBef>
              <a:spcAft>
                <a:spcPts val="0"/>
              </a:spcAft>
              <a:buNone/>
            </a:pPr>
            <a:r>
              <a:rPr lang="en-US" sz="1800" b="1" i="0" u="none" strike="noStrike" cap="none">
                <a:solidFill>
                  <a:srgbClr val="FFFFFF"/>
                </a:solidFill>
                <a:latin typeface="Calibri"/>
                <a:ea typeface="Calibri"/>
                <a:cs typeface="Calibri"/>
                <a:sym typeface="Calibri"/>
              </a:rPr>
              <a:t>Extract all column/variable  names from the HTML  table header</a:t>
            </a:r>
            <a:endParaRPr sz="1800" b="0" i="0" u="none" strike="noStrike" cap="none">
              <a:latin typeface="Calibri"/>
              <a:ea typeface="Calibri"/>
              <a:cs typeface="Calibri"/>
              <a:sym typeface="Calibri"/>
            </a:endParaRPr>
          </a:p>
        </p:txBody>
      </p:sp>
      <p:grpSp>
        <p:nvGrpSpPr>
          <p:cNvPr id="126" name="Google Shape;126;p10"/>
          <p:cNvGrpSpPr/>
          <p:nvPr/>
        </p:nvGrpSpPr>
        <p:grpSpPr>
          <a:xfrm>
            <a:off x="7244080" y="4470362"/>
            <a:ext cx="2791714" cy="1542084"/>
            <a:chOff x="7244080" y="4470362"/>
            <a:chExt cx="2791714" cy="1542084"/>
          </a:xfrm>
        </p:grpSpPr>
        <p:pic>
          <p:nvPicPr>
            <p:cNvPr id="127" name="Google Shape;127;p10"/>
            <p:cNvPicPr preferRelativeResize="0"/>
            <p:nvPr/>
          </p:nvPicPr>
          <p:blipFill rotWithShape="1">
            <a:blip r:embed="rId5">
              <a:alphaModFix/>
            </a:blip>
            <a:srcRect/>
            <a:stretch/>
          </p:blipFill>
          <p:spPr>
            <a:xfrm>
              <a:off x="8387080" y="4470362"/>
              <a:ext cx="503186" cy="424472"/>
            </a:xfrm>
            <a:prstGeom prst="rect">
              <a:avLst/>
            </a:prstGeom>
            <a:noFill/>
            <a:ln>
              <a:noFill/>
            </a:ln>
          </p:spPr>
        </p:pic>
        <p:pic>
          <p:nvPicPr>
            <p:cNvPr id="128" name="Google Shape;128;p10"/>
            <p:cNvPicPr preferRelativeResize="0"/>
            <p:nvPr/>
          </p:nvPicPr>
          <p:blipFill rotWithShape="1">
            <a:blip r:embed="rId4">
              <a:alphaModFix/>
            </a:blip>
            <a:srcRect/>
            <a:stretch/>
          </p:blipFill>
          <p:spPr>
            <a:xfrm>
              <a:off x="7244080" y="4932680"/>
              <a:ext cx="2791714" cy="1079766"/>
            </a:xfrm>
            <a:prstGeom prst="rect">
              <a:avLst/>
            </a:prstGeom>
            <a:noFill/>
            <a:ln>
              <a:noFill/>
            </a:ln>
          </p:spPr>
        </p:pic>
      </p:grpSp>
      <p:sp>
        <p:nvSpPr>
          <p:cNvPr id="129" name="Google Shape;129;p10"/>
          <p:cNvSpPr txBox="1"/>
          <p:nvPr/>
        </p:nvSpPr>
        <p:spPr>
          <a:xfrm>
            <a:off x="7453376" y="5049139"/>
            <a:ext cx="2373630" cy="795655"/>
          </a:xfrm>
          <a:prstGeom prst="rect">
            <a:avLst/>
          </a:prstGeom>
          <a:noFill/>
          <a:ln>
            <a:noFill/>
          </a:ln>
        </p:spPr>
        <p:txBody>
          <a:bodyPr spcFirstLastPara="1" wrap="square" lIns="0" tIns="39350" rIns="0" bIns="0" anchor="t" anchorCtr="0">
            <a:spAutoFit/>
          </a:bodyPr>
          <a:lstStyle/>
          <a:p>
            <a:pPr marL="12700" marR="5080" lvl="0" indent="8890" algn="ctr" rtl="0">
              <a:lnSpc>
                <a:spcPct val="90300"/>
              </a:lnSpc>
              <a:spcBef>
                <a:spcPts val="0"/>
              </a:spcBef>
              <a:spcAft>
                <a:spcPts val="0"/>
              </a:spcAft>
              <a:buNone/>
            </a:pPr>
            <a:r>
              <a:rPr lang="en-US" sz="1800" b="1" i="0" u="none" strike="noStrike" cap="none">
                <a:solidFill>
                  <a:srgbClr val="FFFFFF"/>
                </a:solidFill>
                <a:latin typeface="Calibri"/>
                <a:ea typeface="Calibri"/>
                <a:cs typeface="Calibri"/>
                <a:sym typeface="Calibri"/>
              </a:rPr>
              <a:t>Create a data frame by  parsing the launch HTML  tables</a:t>
            </a:r>
            <a:endParaRPr sz="1800" b="0" i="0" u="none" strike="noStrike" cap="none">
              <a:latin typeface="Calibri"/>
              <a:ea typeface="Calibri"/>
              <a:cs typeface="Calibri"/>
              <a:sym typeface="Calibri"/>
            </a:endParaRPr>
          </a:p>
        </p:txBody>
      </p:sp>
      <p:sp>
        <p:nvSpPr>
          <p:cNvPr id="130" name="Google Shape;130;p10"/>
          <p:cNvSpPr txBox="1"/>
          <p:nvPr/>
        </p:nvSpPr>
        <p:spPr>
          <a:xfrm>
            <a:off x="11086845" y="6104032"/>
            <a:ext cx="321310" cy="256540"/>
          </a:xfrm>
          <a:prstGeom prst="rect">
            <a:avLst/>
          </a:prstGeom>
          <a:noFill/>
          <a:ln>
            <a:noFill/>
          </a:ln>
        </p:spPr>
        <p:txBody>
          <a:bodyPr spcFirstLastPara="1" wrap="square" lIns="0" tIns="0" rIns="0" bIns="0" anchor="t" anchorCtr="0">
            <a:spAutoFit/>
          </a:bodyPr>
          <a:lstStyle/>
          <a:p>
            <a:pPr marL="38100" marR="0" lvl="0" indent="0" algn="l" rtl="0">
              <a:lnSpc>
                <a:spcPct val="114937"/>
              </a:lnSpc>
              <a:spcBef>
                <a:spcPts val="0"/>
              </a:spcBef>
              <a:spcAft>
                <a:spcPts val="0"/>
              </a:spcAft>
              <a:buNone/>
            </a:pPr>
            <a:fld id="{00000000-1234-1234-1234-123412341234}" type="slidenum">
              <a:rPr lang="en-US" sz="1600" b="0" i="0" u="none" strike="noStrike" cap="none">
                <a:solidFill>
                  <a:srgbClr val="1C7CDB"/>
                </a:solidFill>
                <a:latin typeface="Helvetica Neue"/>
                <a:ea typeface="Helvetica Neue"/>
                <a:cs typeface="Helvetica Neue"/>
                <a:sym typeface="Helvetica Neue"/>
              </a:rPr>
              <a:t>10</a:t>
            </a:fld>
            <a:endParaRPr sz="1600" b="0" i="0" u="none" strike="noStrike" cap="none">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1"/>
          <p:cNvSpPr txBox="1"/>
          <p:nvPr/>
        </p:nvSpPr>
        <p:spPr>
          <a:xfrm>
            <a:off x="848994" y="1808734"/>
            <a:ext cx="8555355" cy="1821814"/>
          </a:xfrm>
          <a:prstGeom prst="rect">
            <a:avLst/>
          </a:prstGeom>
          <a:noFill/>
          <a:ln>
            <a:noFill/>
          </a:ln>
        </p:spPr>
        <p:txBody>
          <a:bodyPr spcFirstLastPara="1" wrap="square" lIns="0" tIns="50150" rIns="0" bIns="0" anchor="t" anchorCtr="0">
            <a:spAutoFit/>
          </a:bodyPr>
          <a:lstStyle/>
          <a:p>
            <a:pPr marL="241300" marR="173355" lvl="0" indent="-228600" algn="l" rtl="0">
              <a:lnSpc>
                <a:spcPct val="108181"/>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Initially some Exploratory Data Analysis (EDA) was performed on the  dataset.</a:t>
            </a:r>
            <a:endParaRPr sz="2200" b="0" i="0" u="none" strike="noStrike" cap="none">
              <a:latin typeface="Helvetica Neue"/>
              <a:ea typeface="Helvetica Neue"/>
              <a:cs typeface="Helvetica Neue"/>
              <a:sym typeface="Helvetica Neue"/>
            </a:endParaRPr>
          </a:p>
          <a:p>
            <a:pPr marL="241300" marR="0" lvl="0" indent="-228600" algn="l" rtl="0">
              <a:lnSpc>
                <a:spcPct val="114090"/>
              </a:lnSpc>
              <a:spcBef>
                <a:spcPts val="705"/>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Then the summaries launches per site, occurrences of each orbit and</a:t>
            </a:r>
            <a:endParaRPr sz="2200" b="0" i="0" u="none" strike="noStrike" cap="none">
              <a:latin typeface="Helvetica Neue"/>
              <a:ea typeface="Helvetica Neue"/>
              <a:cs typeface="Helvetica Neue"/>
              <a:sym typeface="Helvetica Neue"/>
            </a:endParaRPr>
          </a:p>
          <a:p>
            <a:pPr marL="241300" marR="0" lvl="0" indent="0" algn="l" rtl="0">
              <a:lnSpc>
                <a:spcPct val="114090"/>
              </a:lnSpc>
              <a:spcBef>
                <a:spcPts val="0"/>
              </a:spcBef>
              <a:spcAft>
                <a:spcPts val="0"/>
              </a:spcAft>
              <a:buNone/>
            </a:pPr>
            <a:r>
              <a:rPr lang="en-US" sz="2200" b="0" i="0" u="none" strike="noStrike" cap="none">
                <a:solidFill>
                  <a:srgbClr val="292929"/>
                </a:solidFill>
                <a:latin typeface="Helvetica Neue"/>
                <a:ea typeface="Helvetica Neue"/>
                <a:cs typeface="Helvetica Neue"/>
                <a:sym typeface="Helvetica Neue"/>
              </a:rPr>
              <a:t>occurrences of mission outcome per orbit type were calculated.</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72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Finally, the landing outcome label was created from Outcome column.</a:t>
            </a:r>
            <a:endParaRPr sz="2200" b="0" i="0" u="none" strike="noStrike" cap="none">
              <a:latin typeface="Helvetica Neue"/>
              <a:ea typeface="Helvetica Neue"/>
              <a:cs typeface="Helvetica Neue"/>
              <a:sym typeface="Helvetica Neue"/>
            </a:endParaRPr>
          </a:p>
        </p:txBody>
      </p:sp>
      <p:sp>
        <p:nvSpPr>
          <p:cNvPr id="136" name="Google Shape;136;p11"/>
          <p:cNvSpPr txBox="1"/>
          <p:nvPr/>
        </p:nvSpPr>
        <p:spPr>
          <a:xfrm>
            <a:off x="848994" y="5432107"/>
            <a:ext cx="8251190" cy="23876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SzPts val="1400"/>
              <a:buFont typeface="Arial"/>
              <a:buChar char="•"/>
            </a:pPr>
            <a:r>
              <a:rPr lang="en-US" sz="1400" b="0" i="0" u="none" strike="noStrike" cap="none">
                <a:latin typeface="Calibri"/>
                <a:ea typeface="Calibri"/>
                <a:cs typeface="Calibri"/>
                <a:sym typeface="Calibri"/>
              </a:rPr>
              <a:t>Source code:</a:t>
            </a:r>
            <a:r>
              <a:rPr lang="en-US" sz="1400" b="0" i="0" u="none" strike="noStrike" cap="none">
                <a:solidFill>
                  <a:srgbClr val="0462C1"/>
                </a:solidFill>
                <a:latin typeface="Calibri"/>
                <a:ea typeface="Calibri"/>
                <a:cs typeface="Calibri"/>
                <a:sym typeface="Calibri"/>
              </a:rPr>
              <a:t> </a:t>
            </a:r>
            <a:r>
              <a:rPr lang="en-US" sz="1400" b="0" i="0" u="sng" strike="noStrike" cap="none">
                <a:solidFill>
                  <a:srgbClr val="0462C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https://github.com/tflores/applied-data-science-capstone/blob/master/Data%20Wrangling.ipynb</a:t>
            </a:r>
            <a:endParaRPr sz="1400" b="0" i="0" u="none" strike="noStrike" cap="none">
              <a:latin typeface="Calibri"/>
              <a:ea typeface="Calibri"/>
              <a:cs typeface="Calibri"/>
              <a:sym typeface="Calibri"/>
            </a:endParaRPr>
          </a:p>
        </p:txBody>
      </p:sp>
      <p:sp>
        <p:nvSpPr>
          <p:cNvPr id="137" name="Google Shape;137;p11"/>
          <p:cNvSpPr txBox="1">
            <a:spLocks noGrp="1"/>
          </p:cNvSpPr>
          <p:nvPr>
            <p:ph type="title"/>
          </p:nvPr>
        </p:nvSpPr>
        <p:spPr>
          <a:xfrm>
            <a:off x="849000" y="99400"/>
            <a:ext cx="54912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Data Wrangling</a:t>
            </a:r>
            <a:endParaRPr/>
          </a:p>
        </p:txBody>
      </p:sp>
      <p:pic>
        <p:nvPicPr>
          <p:cNvPr id="138" name="Google Shape;138;p11"/>
          <p:cNvPicPr preferRelativeResize="0"/>
          <p:nvPr/>
        </p:nvPicPr>
        <p:blipFill rotWithShape="1">
          <a:blip r:embed="rId4">
            <a:alphaModFix/>
          </a:blip>
          <a:srcRect/>
          <a:stretch/>
        </p:blipFill>
        <p:spPr>
          <a:xfrm>
            <a:off x="1186180" y="3881120"/>
            <a:ext cx="2164334" cy="1310894"/>
          </a:xfrm>
          <a:prstGeom prst="rect">
            <a:avLst/>
          </a:prstGeom>
          <a:noFill/>
          <a:ln>
            <a:noFill/>
          </a:ln>
        </p:spPr>
      </p:pic>
      <p:sp>
        <p:nvSpPr>
          <p:cNvPr id="139" name="Google Shape;139;p11"/>
          <p:cNvSpPr txBox="1"/>
          <p:nvPr/>
        </p:nvSpPr>
        <p:spPr>
          <a:xfrm>
            <a:off x="2021204" y="4323778"/>
            <a:ext cx="492125" cy="36131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200" b="0" i="0" u="none" strike="noStrike" cap="none">
                <a:solidFill>
                  <a:srgbClr val="FFFFFF"/>
                </a:solidFill>
                <a:latin typeface="Calibri"/>
                <a:ea typeface="Calibri"/>
                <a:cs typeface="Calibri"/>
                <a:sym typeface="Calibri"/>
              </a:rPr>
              <a:t>EDA</a:t>
            </a:r>
            <a:endParaRPr sz="2200" b="0" i="0" u="none" strike="noStrike" cap="none">
              <a:latin typeface="Calibri"/>
              <a:ea typeface="Calibri"/>
              <a:cs typeface="Calibri"/>
              <a:sym typeface="Calibri"/>
            </a:endParaRPr>
          </a:p>
        </p:txBody>
      </p:sp>
      <p:pic>
        <p:nvPicPr>
          <p:cNvPr id="140" name="Google Shape;140;p11"/>
          <p:cNvPicPr preferRelativeResize="0"/>
          <p:nvPr/>
        </p:nvPicPr>
        <p:blipFill rotWithShape="1">
          <a:blip r:embed="rId5">
            <a:alphaModFix/>
          </a:blip>
          <a:srcRect/>
          <a:stretch/>
        </p:blipFill>
        <p:spPr>
          <a:xfrm>
            <a:off x="3533140" y="4257040"/>
            <a:ext cx="482866" cy="559054"/>
          </a:xfrm>
          <a:prstGeom prst="rect">
            <a:avLst/>
          </a:prstGeom>
          <a:noFill/>
          <a:ln>
            <a:noFill/>
          </a:ln>
        </p:spPr>
      </p:pic>
      <p:pic>
        <p:nvPicPr>
          <p:cNvPr id="141" name="Google Shape;141;p11"/>
          <p:cNvPicPr preferRelativeResize="0"/>
          <p:nvPr/>
        </p:nvPicPr>
        <p:blipFill rotWithShape="1">
          <a:blip r:embed="rId6">
            <a:alphaModFix/>
          </a:blip>
          <a:srcRect/>
          <a:stretch/>
        </p:blipFill>
        <p:spPr>
          <a:xfrm>
            <a:off x="4173220" y="3881120"/>
            <a:ext cx="2166874" cy="1310894"/>
          </a:xfrm>
          <a:prstGeom prst="rect">
            <a:avLst/>
          </a:prstGeom>
          <a:noFill/>
          <a:ln>
            <a:noFill/>
          </a:ln>
        </p:spPr>
      </p:pic>
      <p:sp>
        <p:nvSpPr>
          <p:cNvPr id="142" name="Google Shape;142;p11"/>
          <p:cNvSpPr txBox="1"/>
          <p:nvPr/>
        </p:nvSpPr>
        <p:spPr>
          <a:xfrm>
            <a:off x="4338065" y="4323778"/>
            <a:ext cx="1841500" cy="36131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200" b="0" i="0" u="none" strike="noStrike" cap="none">
                <a:solidFill>
                  <a:srgbClr val="FFFFFF"/>
                </a:solidFill>
                <a:latin typeface="Calibri"/>
                <a:ea typeface="Calibri"/>
                <a:cs typeface="Calibri"/>
                <a:sym typeface="Calibri"/>
              </a:rPr>
              <a:t>Summarizations</a:t>
            </a:r>
            <a:endParaRPr sz="2200" b="0" i="0" u="none" strike="noStrike" cap="none">
              <a:latin typeface="Calibri"/>
              <a:ea typeface="Calibri"/>
              <a:cs typeface="Calibri"/>
              <a:sym typeface="Calibri"/>
            </a:endParaRPr>
          </a:p>
        </p:txBody>
      </p:sp>
      <p:pic>
        <p:nvPicPr>
          <p:cNvPr id="143" name="Google Shape;143;p11"/>
          <p:cNvPicPr preferRelativeResize="0"/>
          <p:nvPr/>
        </p:nvPicPr>
        <p:blipFill rotWithShape="1">
          <a:blip r:embed="rId5">
            <a:alphaModFix/>
          </a:blip>
          <a:srcRect/>
          <a:stretch/>
        </p:blipFill>
        <p:spPr>
          <a:xfrm>
            <a:off x="6522719" y="4257040"/>
            <a:ext cx="482866" cy="559054"/>
          </a:xfrm>
          <a:prstGeom prst="rect">
            <a:avLst/>
          </a:prstGeom>
          <a:noFill/>
          <a:ln>
            <a:noFill/>
          </a:ln>
        </p:spPr>
      </p:pic>
      <p:pic>
        <p:nvPicPr>
          <p:cNvPr id="144" name="Google Shape;144;p11"/>
          <p:cNvPicPr preferRelativeResize="0"/>
          <p:nvPr/>
        </p:nvPicPr>
        <p:blipFill rotWithShape="1">
          <a:blip r:embed="rId7">
            <a:alphaModFix/>
          </a:blip>
          <a:srcRect/>
          <a:stretch/>
        </p:blipFill>
        <p:spPr>
          <a:xfrm>
            <a:off x="7162800" y="3881120"/>
            <a:ext cx="2164333" cy="1310894"/>
          </a:xfrm>
          <a:prstGeom prst="rect">
            <a:avLst/>
          </a:prstGeom>
          <a:noFill/>
          <a:ln>
            <a:noFill/>
          </a:ln>
        </p:spPr>
      </p:pic>
      <p:sp>
        <p:nvSpPr>
          <p:cNvPr id="145" name="Google Shape;145;p11"/>
          <p:cNvSpPr txBox="1"/>
          <p:nvPr/>
        </p:nvSpPr>
        <p:spPr>
          <a:xfrm>
            <a:off x="7378700" y="4016692"/>
            <a:ext cx="1737360" cy="976630"/>
          </a:xfrm>
          <a:prstGeom prst="rect">
            <a:avLst/>
          </a:prstGeom>
          <a:noFill/>
          <a:ln>
            <a:noFill/>
          </a:ln>
        </p:spPr>
        <p:txBody>
          <a:bodyPr spcFirstLastPara="1" wrap="square" lIns="0" tIns="46350" rIns="0" bIns="0" anchor="t" anchorCtr="0">
            <a:spAutoFit/>
          </a:bodyPr>
          <a:lstStyle/>
          <a:p>
            <a:pPr marL="12700" marR="5080" lvl="0" indent="1904" algn="ctr" rtl="0">
              <a:lnSpc>
                <a:spcPct val="110000"/>
              </a:lnSpc>
              <a:spcBef>
                <a:spcPts val="0"/>
              </a:spcBef>
              <a:spcAft>
                <a:spcPts val="0"/>
              </a:spcAft>
              <a:buNone/>
            </a:pPr>
            <a:r>
              <a:rPr lang="en-US" sz="2200" b="0" i="0" u="none" strike="noStrike" cap="none">
                <a:solidFill>
                  <a:srgbClr val="FFFFFF"/>
                </a:solidFill>
                <a:latin typeface="Calibri"/>
                <a:ea typeface="Calibri"/>
                <a:cs typeface="Calibri"/>
                <a:sym typeface="Calibri"/>
              </a:rPr>
              <a:t>Creation of  Landing  Outcome Label</a:t>
            </a:r>
            <a:endParaRPr sz="2200" b="0" i="0" u="none" strike="noStrike" cap="none">
              <a:latin typeface="Calibri"/>
              <a:ea typeface="Calibri"/>
              <a:cs typeface="Calibri"/>
              <a:sym typeface="Calibri"/>
            </a:endParaRPr>
          </a:p>
        </p:txBody>
      </p:sp>
      <p:sp>
        <p:nvSpPr>
          <p:cNvPr id="146" name="Google Shape;146;p11"/>
          <p:cNvSpPr txBox="1"/>
          <p:nvPr/>
        </p:nvSpPr>
        <p:spPr>
          <a:xfrm>
            <a:off x="11086845" y="6104032"/>
            <a:ext cx="321310" cy="256540"/>
          </a:xfrm>
          <a:prstGeom prst="rect">
            <a:avLst/>
          </a:prstGeom>
          <a:noFill/>
          <a:ln>
            <a:noFill/>
          </a:ln>
        </p:spPr>
        <p:txBody>
          <a:bodyPr spcFirstLastPara="1" wrap="square" lIns="0" tIns="0" rIns="0" bIns="0" anchor="t" anchorCtr="0">
            <a:spAutoFit/>
          </a:bodyPr>
          <a:lstStyle/>
          <a:p>
            <a:pPr marL="38100" marR="0" lvl="0" indent="0" algn="l" rtl="0">
              <a:lnSpc>
                <a:spcPct val="114937"/>
              </a:lnSpc>
              <a:spcBef>
                <a:spcPts val="0"/>
              </a:spcBef>
              <a:spcAft>
                <a:spcPts val="0"/>
              </a:spcAft>
              <a:buNone/>
            </a:pPr>
            <a:fld id="{00000000-1234-1234-1234-123412341234}" type="slidenum">
              <a:rPr lang="en-US" sz="1600" b="0" i="0" u="none" strike="noStrike" cap="none">
                <a:solidFill>
                  <a:srgbClr val="1C7CDB"/>
                </a:solidFill>
                <a:latin typeface="Helvetica Neue"/>
                <a:ea typeface="Helvetica Neue"/>
                <a:cs typeface="Helvetica Neue"/>
                <a:sym typeface="Helvetica Neue"/>
              </a:rPr>
              <a:t>11</a:t>
            </a:fld>
            <a:endParaRPr sz="1600" b="0" i="0" u="none" strike="noStrike" cap="none">
              <a:latin typeface="Helvetica Neue"/>
              <a:ea typeface="Helvetica Neue"/>
              <a:cs typeface="Helvetica Neue"/>
              <a:sym typeface="Helvetica Neu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2"/>
          <p:cNvSpPr txBox="1"/>
          <p:nvPr/>
        </p:nvSpPr>
        <p:spPr>
          <a:xfrm>
            <a:off x="848994" y="1841880"/>
            <a:ext cx="9497060" cy="1428115"/>
          </a:xfrm>
          <a:prstGeom prst="rect">
            <a:avLst/>
          </a:prstGeom>
          <a:noFill/>
          <a:ln>
            <a:noFill/>
          </a:ln>
        </p:spPr>
        <p:txBody>
          <a:bodyPr spcFirstLastPara="1" wrap="square" lIns="0" tIns="12700" rIns="0" bIns="0" anchor="t" anchorCtr="0">
            <a:spAutoFit/>
          </a:bodyPr>
          <a:lstStyle/>
          <a:p>
            <a:pPr marL="241300" marR="1067435"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To explore data, scatterplots and barplots were used to visualize the  relationship between pair of features:</a:t>
            </a:r>
            <a:endParaRPr sz="2200" b="0" i="0" u="none" strike="noStrike" cap="none">
              <a:latin typeface="Helvetica Neue"/>
              <a:ea typeface="Helvetica Neue"/>
              <a:cs typeface="Helvetica Neue"/>
              <a:sym typeface="Helvetica Neue"/>
            </a:endParaRPr>
          </a:p>
          <a:p>
            <a:pPr marL="698500" marR="5080" lvl="1" indent="-228600" algn="l" rtl="0">
              <a:lnSpc>
                <a:spcPct val="100000"/>
              </a:lnSpc>
              <a:spcBef>
                <a:spcPts val="144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Payload Mass X Flight Number, Launch Site X Flight Number, Launch Site X Payload Mass,  Orbit and Flight Number, Payload and Orbit</a:t>
            </a:r>
            <a:endParaRPr sz="1800" b="0" i="0" u="none" strike="noStrike" cap="none">
              <a:latin typeface="Helvetica Neue"/>
              <a:ea typeface="Helvetica Neue"/>
              <a:cs typeface="Helvetica Neue"/>
              <a:sym typeface="Helvetica Neue"/>
            </a:endParaRPr>
          </a:p>
        </p:txBody>
      </p:sp>
      <p:sp>
        <p:nvSpPr>
          <p:cNvPr id="152" name="Google Shape;152;p12"/>
          <p:cNvSpPr txBox="1"/>
          <p:nvPr/>
        </p:nvSpPr>
        <p:spPr>
          <a:xfrm>
            <a:off x="848994" y="5929629"/>
            <a:ext cx="5528310" cy="452755"/>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1400"/>
              <a:buFont typeface="Arial"/>
              <a:buChar char="•"/>
            </a:pPr>
            <a:r>
              <a:rPr lang="en-US" sz="1400" b="0" i="0" u="sng" strike="noStrike" cap="none">
                <a:solidFill>
                  <a:srgbClr val="292929"/>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Source code:</a:t>
            </a:r>
            <a:r>
              <a:rPr lang="en-US" sz="14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 https://github.com/tflores/applied-data-science-</a:t>
            </a:r>
            <a:endParaRPr sz="1400" b="0" i="0" u="none" strike="noStrike" cap="none">
              <a:latin typeface="Helvetica Neue"/>
              <a:ea typeface="Helvetica Neue"/>
              <a:cs typeface="Helvetica Neue"/>
              <a:sym typeface="Helvetica Neue"/>
            </a:endParaRPr>
          </a:p>
          <a:p>
            <a:pPr marL="241300" marR="0" lvl="0" indent="0" algn="l" rtl="0">
              <a:lnSpc>
                <a:spcPct val="100000"/>
              </a:lnSpc>
              <a:spcBef>
                <a:spcPts val="5"/>
              </a:spcBef>
              <a:spcAft>
                <a:spcPts val="0"/>
              </a:spcAft>
              <a:buNone/>
            </a:pPr>
            <a:r>
              <a:rPr lang="en-US" sz="14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capstone/blob/master/EDA%20with%20Data%20Visualization.ipynb</a:t>
            </a:r>
            <a:endParaRPr sz="1400" b="0" i="0" u="none" strike="noStrike" cap="none">
              <a:latin typeface="Helvetica Neue"/>
              <a:ea typeface="Helvetica Neue"/>
              <a:cs typeface="Helvetica Neue"/>
              <a:sym typeface="Helvetica Neue"/>
            </a:endParaRPr>
          </a:p>
        </p:txBody>
      </p:sp>
      <p:pic>
        <p:nvPicPr>
          <p:cNvPr id="153" name="Google Shape;153;p12"/>
          <p:cNvPicPr preferRelativeResize="0"/>
          <p:nvPr/>
        </p:nvPicPr>
        <p:blipFill rotWithShape="1">
          <a:blip r:embed="rId4">
            <a:alphaModFix/>
          </a:blip>
          <a:srcRect/>
          <a:stretch/>
        </p:blipFill>
        <p:spPr>
          <a:xfrm>
            <a:off x="769619" y="3429000"/>
            <a:ext cx="9441180" cy="2382520"/>
          </a:xfrm>
          <a:prstGeom prst="rect">
            <a:avLst/>
          </a:prstGeom>
          <a:noFill/>
          <a:ln>
            <a:noFill/>
          </a:ln>
        </p:spPr>
      </p:pic>
      <p:sp>
        <p:nvSpPr>
          <p:cNvPr id="154" name="Google Shape;154;p12"/>
          <p:cNvSpPr txBox="1"/>
          <p:nvPr/>
        </p:nvSpPr>
        <p:spPr>
          <a:xfrm>
            <a:off x="11112245" y="6081077"/>
            <a:ext cx="269240" cy="26987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600" b="0" i="0" u="none" strike="noStrike" cap="none">
                <a:solidFill>
                  <a:srgbClr val="1C7CDB"/>
                </a:solidFill>
                <a:latin typeface="Helvetica Neue"/>
                <a:ea typeface="Helvetica Neue"/>
                <a:cs typeface="Helvetica Neue"/>
                <a:sym typeface="Helvetica Neue"/>
              </a:rPr>
              <a:t>12</a:t>
            </a:r>
            <a:endParaRPr sz="1600" b="0" i="0" u="none" strike="noStrike" cap="none">
              <a:latin typeface="Helvetica Neue"/>
              <a:ea typeface="Helvetica Neue"/>
              <a:cs typeface="Helvetica Neue"/>
              <a:sym typeface="Helvetica Neue"/>
            </a:endParaRPr>
          </a:p>
        </p:txBody>
      </p:sp>
      <p:sp>
        <p:nvSpPr>
          <p:cNvPr id="155" name="Google Shape;155;p12"/>
          <p:cNvSpPr txBox="1">
            <a:spLocks noGrp="1"/>
          </p:cNvSpPr>
          <p:nvPr>
            <p:ph type="title"/>
          </p:nvPr>
        </p:nvSpPr>
        <p:spPr>
          <a:xfrm>
            <a:off x="849000" y="99400"/>
            <a:ext cx="92724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EDA with Data Visualization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3"/>
          <p:cNvSpPr txBox="1"/>
          <p:nvPr/>
        </p:nvSpPr>
        <p:spPr>
          <a:xfrm>
            <a:off x="848994" y="1343067"/>
            <a:ext cx="10532745" cy="5008245"/>
          </a:xfrm>
          <a:prstGeom prst="rect">
            <a:avLst/>
          </a:prstGeom>
          <a:noFill/>
          <a:ln>
            <a:noFill/>
          </a:ln>
        </p:spPr>
        <p:txBody>
          <a:bodyPr spcFirstLastPara="1" wrap="square" lIns="0" tIns="112375"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 following SQL queries were performed:</a:t>
            </a:r>
            <a:endParaRPr sz="2200" b="0" i="0" u="none" strike="noStrike" cap="none">
              <a:latin typeface="Helvetica Neue"/>
              <a:ea typeface="Helvetica Neue"/>
              <a:cs typeface="Helvetica Neue"/>
              <a:sym typeface="Helvetica Neue"/>
            </a:endParaRPr>
          </a:p>
          <a:p>
            <a:pPr marL="698500" marR="0" lvl="1" indent="-228600" algn="l" rtl="0">
              <a:lnSpc>
                <a:spcPct val="100000"/>
              </a:lnSpc>
              <a:spcBef>
                <a:spcPts val="64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Names of the unique launch sites in the space mission;</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6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Top 5 launch sites whose name begin with the string 'CCA’;</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6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Total payload mass carried by boosters launched by NASA (CRS);</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605"/>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Average payload mass carried by booster version F9 v1.1;</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6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Date when the first successful landing outcome in ground pad was achieved;</a:t>
            </a:r>
            <a:endParaRPr sz="1800" b="0" i="0" u="none" strike="noStrike" cap="none">
              <a:latin typeface="Helvetica Neue"/>
              <a:ea typeface="Helvetica Neue"/>
              <a:cs typeface="Helvetica Neue"/>
              <a:sym typeface="Helvetica Neue"/>
            </a:endParaRPr>
          </a:p>
          <a:p>
            <a:pPr marL="698500" marR="1073150" lvl="1" indent="-228600" algn="l" rtl="0">
              <a:lnSpc>
                <a:spcPct val="100000"/>
              </a:lnSpc>
              <a:spcBef>
                <a:spcPts val="6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Names of the boosters which have success in drone ship and have payload mass between  4000 and 6000 kg;</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6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Total number of successful and failure mission outcomes;</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605"/>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Names of the booster versions which have carried the maximum payload mass;</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6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Failed landing outcomes in drone ship, their booster versions, and launch site names for in</a:t>
            </a:r>
            <a:endParaRPr sz="1800" b="0" i="0" u="none" strike="noStrike" cap="none">
              <a:latin typeface="Helvetica Neue"/>
              <a:ea typeface="Helvetica Neue"/>
              <a:cs typeface="Helvetica Neue"/>
              <a:sym typeface="Helvetica Neue"/>
            </a:endParaRPr>
          </a:p>
          <a:p>
            <a:pPr marL="698500" marR="0" lvl="0" indent="0" algn="l" rtl="0">
              <a:lnSpc>
                <a:spcPct val="100000"/>
              </a:lnSpc>
              <a:spcBef>
                <a:spcPts val="0"/>
              </a:spcBef>
              <a:spcAft>
                <a:spcPts val="0"/>
              </a:spcAft>
              <a:buNone/>
            </a:pPr>
            <a:r>
              <a:rPr lang="en-US" sz="1800" b="0" i="0" u="none" strike="noStrike" cap="none">
                <a:solidFill>
                  <a:srgbClr val="292929"/>
                </a:solidFill>
                <a:latin typeface="Helvetica Neue"/>
                <a:ea typeface="Helvetica Neue"/>
                <a:cs typeface="Helvetica Neue"/>
                <a:sym typeface="Helvetica Neue"/>
              </a:rPr>
              <a:t>year 2015; and</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6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Rank of the count of landing outcomes (such as Failure (drone ship) or Success (ground</a:t>
            </a:r>
            <a:endParaRPr sz="1800" b="0" i="0" u="none" strike="noStrike" cap="none">
              <a:latin typeface="Helvetica Neue"/>
              <a:ea typeface="Helvetica Neue"/>
              <a:cs typeface="Helvetica Neue"/>
              <a:sym typeface="Helvetica Neue"/>
            </a:endParaRPr>
          </a:p>
          <a:p>
            <a:pPr marL="698500" marR="0" lvl="0" indent="0" algn="l" rtl="0">
              <a:lnSpc>
                <a:spcPct val="113055"/>
              </a:lnSpc>
              <a:spcBef>
                <a:spcPts val="0"/>
              </a:spcBef>
              <a:spcAft>
                <a:spcPts val="0"/>
              </a:spcAft>
              <a:buNone/>
            </a:pPr>
            <a:r>
              <a:rPr lang="en-US" sz="1800" b="0" i="0" u="none" strike="noStrike" cap="none">
                <a:solidFill>
                  <a:srgbClr val="292929"/>
                </a:solidFill>
                <a:latin typeface="Helvetica Neue"/>
                <a:ea typeface="Helvetica Neue"/>
                <a:cs typeface="Helvetica Neue"/>
                <a:sym typeface="Helvetica Neue"/>
              </a:rPr>
              <a:t>pad)) between the date 2010-06-04 and 2017-03-20.</a:t>
            </a:r>
            <a:endParaRPr sz="1800" b="0" i="0" u="none" strike="noStrike" cap="none">
              <a:latin typeface="Helvetica Neue"/>
              <a:ea typeface="Helvetica Neue"/>
              <a:cs typeface="Helvetica Neue"/>
              <a:sym typeface="Helvetica Neue"/>
            </a:endParaRPr>
          </a:p>
          <a:p>
            <a:pPr marL="10275570" marR="0" lvl="0" indent="0" algn="l" rtl="0">
              <a:lnSpc>
                <a:spcPct val="112187"/>
              </a:lnSpc>
              <a:spcBef>
                <a:spcPts val="0"/>
              </a:spcBef>
              <a:spcAft>
                <a:spcPts val="0"/>
              </a:spcAft>
              <a:buNone/>
            </a:pPr>
            <a:r>
              <a:rPr lang="en-US" sz="1600" b="0" i="0" u="none" strike="noStrike" cap="none">
                <a:solidFill>
                  <a:srgbClr val="1C7CDB"/>
                </a:solidFill>
                <a:latin typeface="Helvetica Neue"/>
                <a:ea typeface="Helvetica Neue"/>
                <a:cs typeface="Helvetica Neue"/>
                <a:sym typeface="Helvetica Neue"/>
              </a:rPr>
              <a:t>13</a:t>
            </a:r>
            <a:endParaRPr sz="1600" b="0" i="0" u="none" strike="noStrike" cap="none">
              <a:latin typeface="Helvetica Neue"/>
              <a:ea typeface="Helvetica Neue"/>
              <a:cs typeface="Helvetica Neue"/>
              <a:sym typeface="Helvetica Neue"/>
            </a:endParaRPr>
          </a:p>
        </p:txBody>
      </p:sp>
      <p:sp>
        <p:nvSpPr>
          <p:cNvPr id="161" name="Google Shape;161;p13"/>
          <p:cNvSpPr txBox="1"/>
          <p:nvPr/>
        </p:nvSpPr>
        <p:spPr>
          <a:xfrm>
            <a:off x="848994" y="6310327"/>
            <a:ext cx="88265" cy="224154"/>
          </a:xfrm>
          <a:prstGeom prst="rect">
            <a:avLst/>
          </a:prstGeom>
          <a:noFill/>
          <a:ln>
            <a:noFill/>
          </a:ln>
        </p:spPr>
        <p:txBody>
          <a:bodyPr spcFirstLastPara="1" wrap="square" lIns="0" tIns="0" rIns="0" bIns="0" anchor="t" anchorCtr="0">
            <a:spAutoFit/>
          </a:bodyPr>
          <a:lstStyle/>
          <a:p>
            <a:pPr marL="12700" marR="0" lvl="0" indent="0" algn="l" rtl="0">
              <a:lnSpc>
                <a:spcPct val="117499"/>
              </a:lnSpc>
              <a:spcBef>
                <a:spcPts val="0"/>
              </a:spcBef>
              <a:spcAft>
                <a:spcPts val="0"/>
              </a:spcAft>
              <a:buNone/>
            </a:pPr>
            <a:r>
              <a:rPr lang="en-US" sz="1400" b="0" i="0" u="none" strike="noStrike" cap="none">
                <a:solidFill>
                  <a:srgbClr val="292929"/>
                </a:solidFill>
                <a:latin typeface="Arial"/>
                <a:ea typeface="Arial"/>
                <a:cs typeface="Arial"/>
                <a:sym typeface="Arial"/>
              </a:rPr>
              <a:t>•</a:t>
            </a:r>
            <a:endParaRPr sz="1400" b="0" i="0" u="none" strike="noStrike" cap="none">
              <a:latin typeface="Arial"/>
              <a:ea typeface="Arial"/>
              <a:cs typeface="Arial"/>
              <a:sym typeface="Arial"/>
            </a:endParaRPr>
          </a:p>
        </p:txBody>
      </p:sp>
      <p:sp>
        <p:nvSpPr>
          <p:cNvPr id="162" name="Google Shape;162;p13"/>
          <p:cNvSpPr txBox="1"/>
          <p:nvPr/>
        </p:nvSpPr>
        <p:spPr>
          <a:xfrm>
            <a:off x="1077594" y="6313539"/>
            <a:ext cx="7198995" cy="227329"/>
          </a:xfrm>
          <a:prstGeom prst="rect">
            <a:avLst/>
          </a:prstGeom>
          <a:noFill/>
          <a:ln>
            <a:noFill/>
          </a:ln>
        </p:spPr>
        <p:txBody>
          <a:bodyPr spcFirstLastPara="1" wrap="square" lIns="0" tIns="0" rIns="0" bIns="0" anchor="t" anchorCtr="0">
            <a:spAutoFit/>
          </a:bodyPr>
          <a:lstStyle/>
          <a:p>
            <a:pPr marL="12700" marR="0" lvl="0" indent="0" algn="l" rtl="0">
              <a:lnSpc>
                <a:spcPct val="115714"/>
              </a:lnSpc>
              <a:spcBef>
                <a:spcPts val="0"/>
              </a:spcBef>
              <a:spcAft>
                <a:spcPts val="0"/>
              </a:spcAft>
              <a:buNone/>
            </a:pPr>
            <a:r>
              <a:rPr lang="en-US" sz="1400" b="0" i="0" u="none" strike="noStrike" cap="none">
                <a:solidFill>
                  <a:srgbClr val="292929"/>
                </a:solidFill>
                <a:latin typeface="Helvetica Neue"/>
                <a:ea typeface="Helvetica Neue"/>
                <a:cs typeface="Helvetica Neue"/>
                <a:sym typeface="Helvetica Neue"/>
              </a:rPr>
              <a:t>Source code: </a:t>
            </a:r>
            <a:r>
              <a:rPr lang="en-US" sz="14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https://github.com/tflores/applied-data-science-capstone/blob/master/EDA.ipynb</a:t>
            </a:r>
            <a:endParaRPr sz="1400" b="0" i="0" u="none" strike="noStrike" cap="none">
              <a:latin typeface="Helvetica Neue"/>
              <a:ea typeface="Helvetica Neue"/>
              <a:cs typeface="Helvetica Neue"/>
              <a:sym typeface="Helvetica Neue"/>
            </a:endParaRPr>
          </a:p>
        </p:txBody>
      </p:sp>
      <p:sp>
        <p:nvSpPr>
          <p:cNvPr id="163" name="Google Shape;163;p13"/>
          <p:cNvSpPr txBox="1">
            <a:spLocks noGrp="1"/>
          </p:cNvSpPr>
          <p:nvPr>
            <p:ph type="title"/>
          </p:nvPr>
        </p:nvSpPr>
        <p:spPr>
          <a:xfrm>
            <a:off x="849000" y="99400"/>
            <a:ext cx="60255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EDA with SQL</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4"/>
          <p:cNvSpPr txBox="1"/>
          <p:nvPr/>
        </p:nvSpPr>
        <p:spPr>
          <a:xfrm>
            <a:off x="917257" y="1649793"/>
            <a:ext cx="10246360" cy="2693670"/>
          </a:xfrm>
          <a:prstGeom prst="rect">
            <a:avLst/>
          </a:prstGeom>
          <a:noFill/>
          <a:ln>
            <a:noFill/>
          </a:ln>
        </p:spPr>
        <p:txBody>
          <a:bodyPr spcFirstLastPara="1" wrap="square" lIns="0" tIns="180325" rIns="0" bIns="0" anchor="t" anchorCtr="0">
            <a:spAutoFit/>
          </a:bodyPr>
          <a:lstStyle/>
          <a:p>
            <a:pPr marL="241300" marR="0" lvl="0" indent="-228600" algn="l" rtl="0">
              <a:lnSpc>
                <a:spcPct val="100000"/>
              </a:lnSpc>
              <a:spcBef>
                <a:spcPts val="0"/>
              </a:spcBef>
              <a:spcAft>
                <a:spcPts val="0"/>
              </a:spcAft>
              <a:buClr>
                <a:srgbClr val="292929"/>
              </a:buClr>
              <a:buSzPts val="2600"/>
              <a:buFont typeface="Arial"/>
              <a:buChar char="•"/>
            </a:pPr>
            <a:r>
              <a:rPr lang="en-US" sz="2600" b="0" i="0" u="none" strike="noStrike" cap="none">
                <a:solidFill>
                  <a:srgbClr val="292929"/>
                </a:solidFill>
                <a:latin typeface="Helvetica Neue"/>
                <a:ea typeface="Helvetica Neue"/>
                <a:cs typeface="Helvetica Neue"/>
                <a:sym typeface="Helvetica Neue"/>
              </a:rPr>
              <a:t>Markers, circles, lines and marker clusters were used with Folium Maps</a:t>
            </a:r>
            <a:endParaRPr sz="2600" b="0" i="0" u="none" strike="noStrike" cap="none">
              <a:latin typeface="Helvetica Neue"/>
              <a:ea typeface="Helvetica Neue"/>
              <a:cs typeface="Helvetica Neue"/>
              <a:sym typeface="Helvetica Neue"/>
            </a:endParaRPr>
          </a:p>
          <a:p>
            <a:pPr marL="697865" marR="0" lvl="1" indent="-229234" algn="l" rtl="0">
              <a:lnSpc>
                <a:spcPct val="100000"/>
              </a:lnSpc>
              <a:spcBef>
                <a:spcPts val="960"/>
              </a:spcBef>
              <a:spcAft>
                <a:spcPts val="0"/>
              </a:spcAft>
              <a:buClr>
                <a:srgbClr val="292929"/>
              </a:buClr>
              <a:buSzPts val="1900"/>
              <a:buFont typeface="Arial"/>
              <a:buChar char="•"/>
            </a:pPr>
            <a:r>
              <a:rPr lang="en-US" sz="1900" b="0" i="0" u="none" strike="noStrike" cap="none">
                <a:solidFill>
                  <a:srgbClr val="292929"/>
                </a:solidFill>
                <a:latin typeface="Helvetica Neue"/>
                <a:ea typeface="Helvetica Neue"/>
                <a:cs typeface="Helvetica Neue"/>
                <a:sym typeface="Helvetica Neue"/>
              </a:rPr>
              <a:t>Markers indicate points like launch sites;</a:t>
            </a:r>
            <a:endParaRPr sz="1900" b="0" i="0" u="none" strike="noStrike" cap="none">
              <a:latin typeface="Helvetica Neue"/>
              <a:ea typeface="Helvetica Neue"/>
              <a:cs typeface="Helvetica Neue"/>
              <a:sym typeface="Helvetica Neue"/>
            </a:endParaRPr>
          </a:p>
          <a:p>
            <a:pPr marL="697865" marR="0" lvl="1" indent="-229234" algn="l" rtl="0">
              <a:lnSpc>
                <a:spcPct val="108421"/>
              </a:lnSpc>
              <a:spcBef>
                <a:spcPts val="940"/>
              </a:spcBef>
              <a:spcAft>
                <a:spcPts val="0"/>
              </a:spcAft>
              <a:buClr>
                <a:srgbClr val="292929"/>
              </a:buClr>
              <a:buSzPts val="1900"/>
              <a:buFont typeface="Arial"/>
              <a:buChar char="•"/>
            </a:pPr>
            <a:r>
              <a:rPr lang="en-US" sz="1900" b="0" i="0" u="none" strike="noStrike" cap="none">
                <a:solidFill>
                  <a:srgbClr val="292929"/>
                </a:solidFill>
                <a:latin typeface="Helvetica Neue"/>
                <a:ea typeface="Helvetica Neue"/>
                <a:cs typeface="Helvetica Neue"/>
                <a:sym typeface="Helvetica Neue"/>
              </a:rPr>
              <a:t>Circles indicate highlighted areas around specific coordinates, like NASA Johnson Space</a:t>
            </a:r>
            <a:endParaRPr sz="1900" b="0" i="0" u="none" strike="noStrike" cap="none">
              <a:latin typeface="Helvetica Neue"/>
              <a:ea typeface="Helvetica Neue"/>
              <a:cs typeface="Helvetica Neue"/>
              <a:sym typeface="Helvetica Neue"/>
            </a:endParaRPr>
          </a:p>
          <a:p>
            <a:pPr marL="697865" marR="0" lvl="0" indent="0" algn="l" rtl="0">
              <a:lnSpc>
                <a:spcPct val="108421"/>
              </a:lnSpc>
              <a:spcBef>
                <a:spcPts val="0"/>
              </a:spcBef>
              <a:spcAft>
                <a:spcPts val="0"/>
              </a:spcAft>
              <a:buNone/>
            </a:pPr>
            <a:r>
              <a:rPr lang="en-US" sz="1900" b="0" i="0" u="none" strike="noStrike" cap="none">
                <a:solidFill>
                  <a:srgbClr val="292929"/>
                </a:solidFill>
                <a:latin typeface="Helvetica Neue"/>
                <a:ea typeface="Helvetica Neue"/>
                <a:cs typeface="Helvetica Neue"/>
                <a:sym typeface="Helvetica Neue"/>
              </a:rPr>
              <a:t>Center;</a:t>
            </a:r>
            <a:endParaRPr sz="1900" b="0" i="0" u="none" strike="noStrike" cap="none">
              <a:latin typeface="Helvetica Neue"/>
              <a:ea typeface="Helvetica Neue"/>
              <a:cs typeface="Helvetica Neue"/>
              <a:sym typeface="Helvetica Neue"/>
            </a:endParaRPr>
          </a:p>
          <a:p>
            <a:pPr marL="697865" marR="0" lvl="1" indent="-229234" algn="l" rtl="0">
              <a:lnSpc>
                <a:spcPct val="107894"/>
              </a:lnSpc>
              <a:spcBef>
                <a:spcPts val="940"/>
              </a:spcBef>
              <a:spcAft>
                <a:spcPts val="0"/>
              </a:spcAft>
              <a:buClr>
                <a:srgbClr val="292929"/>
              </a:buClr>
              <a:buSzPts val="1900"/>
              <a:buFont typeface="Arial"/>
              <a:buChar char="•"/>
            </a:pPr>
            <a:r>
              <a:rPr lang="en-US" sz="1900" b="0" i="0" u="none" strike="noStrike" cap="none">
                <a:solidFill>
                  <a:srgbClr val="292929"/>
                </a:solidFill>
                <a:latin typeface="Helvetica Neue"/>
                <a:ea typeface="Helvetica Neue"/>
                <a:cs typeface="Helvetica Neue"/>
                <a:sym typeface="Helvetica Neue"/>
              </a:rPr>
              <a:t>Marker clusters indicates groups of events in each coordinate, like launches in a launch site;</a:t>
            </a:r>
            <a:endParaRPr sz="1900" b="0" i="0" u="none" strike="noStrike" cap="none">
              <a:latin typeface="Helvetica Neue"/>
              <a:ea typeface="Helvetica Neue"/>
              <a:cs typeface="Helvetica Neue"/>
              <a:sym typeface="Helvetica Neue"/>
            </a:endParaRPr>
          </a:p>
          <a:p>
            <a:pPr marL="697865" marR="0" lvl="0" indent="0" algn="l" rtl="0">
              <a:lnSpc>
                <a:spcPct val="107894"/>
              </a:lnSpc>
              <a:spcBef>
                <a:spcPts val="0"/>
              </a:spcBef>
              <a:spcAft>
                <a:spcPts val="0"/>
              </a:spcAft>
              <a:buNone/>
            </a:pPr>
            <a:r>
              <a:rPr lang="en-US" sz="1900" b="0" i="0" u="none" strike="noStrike" cap="none">
                <a:solidFill>
                  <a:srgbClr val="292929"/>
                </a:solidFill>
                <a:latin typeface="Helvetica Neue"/>
                <a:ea typeface="Helvetica Neue"/>
                <a:cs typeface="Helvetica Neue"/>
                <a:sym typeface="Helvetica Neue"/>
              </a:rPr>
              <a:t>and</a:t>
            </a:r>
            <a:endParaRPr sz="1900" b="0" i="0" u="none" strike="noStrike" cap="none">
              <a:latin typeface="Helvetica Neue"/>
              <a:ea typeface="Helvetica Neue"/>
              <a:cs typeface="Helvetica Neue"/>
              <a:sym typeface="Helvetica Neue"/>
            </a:endParaRPr>
          </a:p>
          <a:p>
            <a:pPr marL="697865" marR="0" lvl="1" indent="-229234" algn="l" rtl="0">
              <a:lnSpc>
                <a:spcPct val="100000"/>
              </a:lnSpc>
              <a:spcBef>
                <a:spcPts val="945"/>
              </a:spcBef>
              <a:spcAft>
                <a:spcPts val="0"/>
              </a:spcAft>
              <a:buClr>
                <a:srgbClr val="292929"/>
              </a:buClr>
              <a:buSzPts val="1900"/>
              <a:buFont typeface="Arial"/>
              <a:buChar char="•"/>
            </a:pPr>
            <a:r>
              <a:rPr lang="en-US" sz="1900" b="0" i="0" u="none" strike="noStrike" cap="none">
                <a:solidFill>
                  <a:srgbClr val="292929"/>
                </a:solidFill>
                <a:latin typeface="Helvetica Neue"/>
                <a:ea typeface="Helvetica Neue"/>
                <a:cs typeface="Helvetica Neue"/>
                <a:sym typeface="Helvetica Neue"/>
              </a:rPr>
              <a:t>Lines are used to indicate distances between two coordinates.</a:t>
            </a:r>
            <a:endParaRPr sz="1900" b="0" i="0" u="none" strike="noStrike" cap="none">
              <a:latin typeface="Helvetica Neue"/>
              <a:ea typeface="Helvetica Neue"/>
              <a:cs typeface="Helvetica Neue"/>
              <a:sym typeface="Helvetica Neue"/>
            </a:endParaRPr>
          </a:p>
        </p:txBody>
      </p:sp>
      <p:sp>
        <p:nvSpPr>
          <p:cNvPr id="169" name="Google Shape;169;p14"/>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14</a:t>
            </a:fld>
            <a:endParaRPr/>
          </a:p>
        </p:txBody>
      </p:sp>
      <p:sp>
        <p:nvSpPr>
          <p:cNvPr id="170" name="Google Shape;170;p14"/>
          <p:cNvSpPr txBox="1"/>
          <p:nvPr/>
        </p:nvSpPr>
        <p:spPr>
          <a:xfrm>
            <a:off x="917257" y="5298122"/>
            <a:ext cx="10293350" cy="582295"/>
          </a:xfrm>
          <a:prstGeom prst="rect">
            <a:avLst/>
          </a:prstGeom>
          <a:noFill/>
          <a:ln>
            <a:noFill/>
          </a:ln>
        </p:spPr>
        <p:txBody>
          <a:bodyPr spcFirstLastPara="1" wrap="square" lIns="0" tIns="54600" rIns="0" bIns="0" anchor="t" anchorCtr="0">
            <a:spAutoFit/>
          </a:bodyPr>
          <a:lstStyle/>
          <a:p>
            <a:pPr marL="241300" marR="5080" lvl="0" indent="-228600" algn="l" rtl="0">
              <a:lnSpc>
                <a:spcPct val="80400"/>
              </a:lnSpc>
              <a:spcBef>
                <a:spcPts val="0"/>
              </a:spcBef>
              <a:spcAft>
                <a:spcPts val="0"/>
              </a:spcAft>
              <a:buClr>
                <a:srgbClr val="292929"/>
              </a:buClr>
              <a:buSzPts val="1400"/>
              <a:buFont typeface="Arial"/>
              <a:buChar char="•"/>
            </a:pPr>
            <a:r>
              <a:rPr lang="en-US" sz="1400" b="0" i="0" u="sng" strike="noStrike" cap="none">
                <a:solidFill>
                  <a:srgbClr val="292929"/>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Source code:</a:t>
            </a:r>
            <a:r>
              <a:rPr lang="en-US" sz="14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 https://github.com/tflores/applied-data-science-  capstone/blob/d232d76932163635b072952f121a8d70286e0d84/Interactive%20Visual%20Analytics%20with%20Folium%20l  ab.ipynb</a:t>
            </a:r>
            <a:endParaRPr sz="1400" b="0" i="0" u="none" strike="noStrike" cap="none">
              <a:latin typeface="Helvetica Neue"/>
              <a:ea typeface="Helvetica Neue"/>
              <a:cs typeface="Helvetica Neue"/>
              <a:sym typeface="Helvetica Neue"/>
            </a:endParaRPr>
          </a:p>
        </p:txBody>
      </p:sp>
      <p:sp>
        <p:nvSpPr>
          <p:cNvPr id="171" name="Google Shape;171;p14"/>
          <p:cNvSpPr txBox="1">
            <a:spLocks noGrp="1"/>
          </p:cNvSpPr>
          <p:nvPr>
            <p:ph type="title"/>
          </p:nvPr>
        </p:nvSpPr>
        <p:spPr>
          <a:xfrm>
            <a:off x="849000" y="182225"/>
            <a:ext cx="95208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Build an Interactive Map with Folium</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5"/>
          <p:cNvSpPr txBox="1"/>
          <p:nvPr/>
        </p:nvSpPr>
        <p:spPr>
          <a:xfrm>
            <a:off x="848994" y="1841880"/>
            <a:ext cx="9288145" cy="2449195"/>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 following graphs and plots were used to visualize data</a:t>
            </a:r>
            <a:endParaRPr sz="2200" b="0" i="0" u="none" strike="noStrike" cap="none">
              <a:latin typeface="Helvetica Neue"/>
              <a:ea typeface="Helvetica Neue"/>
              <a:cs typeface="Helvetica Neue"/>
              <a:sym typeface="Helvetica Neue"/>
            </a:endParaRPr>
          </a:p>
          <a:p>
            <a:pPr marL="698500" marR="0" lvl="1" indent="-228600" algn="l" rtl="0">
              <a:lnSpc>
                <a:spcPct val="100000"/>
              </a:lnSpc>
              <a:spcBef>
                <a:spcPts val="144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Percentage of launches by site</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14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Payload range</a:t>
            </a:r>
            <a:endParaRPr sz="1800" b="0" i="0" u="none" strike="noStrike" cap="none">
              <a:latin typeface="Helvetica Neue"/>
              <a:ea typeface="Helvetica Neue"/>
              <a:cs typeface="Helvetica Neue"/>
              <a:sym typeface="Helvetica Neue"/>
            </a:endParaRPr>
          </a:p>
          <a:p>
            <a:pPr marL="241300" marR="5080" lvl="0" indent="-228600" algn="l" rtl="0">
              <a:lnSpc>
                <a:spcPct val="100000"/>
              </a:lnSpc>
              <a:spcBef>
                <a:spcPts val="136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This combination allowed to quickly analyze the relation between payloads  and launch sites, helping to identify where is best place to launch according  to payloads.</a:t>
            </a:r>
            <a:endParaRPr sz="2200" b="0" i="0" u="none" strike="noStrike" cap="none">
              <a:latin typeface="Helvetica Neue"/>
              <a:ea typeface="Helvetica Neue"/>
              <a:cs typeface="Helvetica Neue"/>
              <a:sym typeface="Helvetica Neue"/>
            </a:endParaRPr>
          </a:p>
        </p:txBody>
      </p:sp>
      <p:sp>
        <p:nvSpPr>
          <p:cNvPr id="177" name="Google Shape;177;p15"/>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15</a:t>
            </a:fld>
            <a:endParaRPr/>
          </a:p>
        </p:txBody>
      </p:sp>
      <p:sp>
        <p:nvSpPr>
          <p:cNvPr id="178" name="Google Shape;178;p15"/>
          <p:cNvSpPr txBox="1"/>
          <p:nvPr/>
        </p:nvSpPr>
        <p:spPr>
          <a:xfrm>
            <a:off x="848994" y="5475287"/>
            <a:ext cx="9164955" cy="574040"/>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1800"/>
              <a:buFont typeface="Arial"/>
              <a:buChar char="•"/>
            </a:pPr>
            <a:r>
              <a:rPr lang="en-US" sz="1800" b="0" i="0" u="sng" strike="noStrike" cap="none">
                <a:solidFill>
                  <a:srgbClr val="292929"/>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Source code:</a:t>
            </a:r>
            <a:r>
              <a:rPr lang="en-US" sz="18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 https://github.com/tflores/applied-data-science-  capstone/blob/d232d76932163635b072952f121a8d70286e0d84/spacex_dash_app.py</a:t>
            </a:r>
            <a:endParaRPr sz="1800" b="0" i="0" u="none" strike="noStrike" cap="none">
              <a:latin typeface="Helvetica Neue"/>
              <a:ea typeface="Helvetica Neue"/>
              <a:cs typeface="Helvetica Neue"/>
              <a:sym typeface="Helvetica Neue"/>
            </a:endParaRPr>
          </a:p>
        </p:txBody>
      </p:sp>
      <p:sp>
        <p:nvSpPr>
          <p:cNvPr id="179" name="Google Shape;179;p15"/>
          <p:cNvSpPr txBox="1">
            <a:spLocks noGrp="1"/>
          </p:cNvSpPr>
          <p:nvPr>
            <p:ph type="title"/>
          </p:nvPr>
        </p:nvSpPr>
        <p:spPr>
          <a:xfrm>
            <a:off x="849000" y="149075"/>
            <a:ext cx="91650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Build a Dashboard with Plotly Dash</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6"/>
          <p:cNvSpPr txBox="1"/>
          <p:nvPr/>
        </p:nvSpPr>
        <p:spPr>
          <a:xfrm>
            <a:off x="848994" y="1841880"/>
            <a:ext cx="9455785" cy="695960"/>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Four classification models were compared: logistic regression, support vector  machine, decision tree and k nearest neighbors.</a:t>
            </a:r>
            <a:endParaRPr sz="2200" b="0" i="0" u="none" strike="noStrike" cap="none">
              <a:latin typeface="Helvetica Neue"/>
              <a:ea typeface="Helvetica Neue"/>
              <a:cs typeface="Helvetica Neue"/>
              <a:sym typeface="Helvetica Neue"/>
            </a:endParaRPr>
          </a:p>
        </p:txBody>
      </p:sp>
      <p:sp>
        <p:nvSpPr>
          <p:cNvPr id="185" name="Google Shape;185;p16"/>
          <p:cNvSpPr txBox="1"/>
          <p:nvPr/>
        </p:nvSpPr>
        <p:spPr>
          <a:xfrm>
            <a:off x="848994" y="5264403"/>
            <a:ext cx="8893175" cy="452755"/>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1400"/>
              <a:buFont typeface="Arial"/>
              <a:buChar char="•"/>
            </a:pPr>
            <a:r>
              <a:rPr lang="en-US" sz="1400" b="0" i="0" u="sng" strike="noStrike" cap="none">
                <a:solidFill>
                  <a:srgbClr val="292929"/>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Source code:</a:t>
            </a:r>
            <a:r>
              <a:rPr lang="en-US" sz="14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 https://github.com/tflores/applied-data-science-  capstone/blob/d232d76932163635b072952f121a8d70286e0d84/Machine%20Learning%20Prediction.ipynb</a:t>
            </a:r>
            <a:endParaRPr sz="1400" b="0" i="0" u="none" strike="noStrike" cap="none">
              <a:latin typeface="Helvetica Neue"/>
              <a:ea typeface="Helvetica Neue"/>
              <a:cs typeface="Helvetica Neue"/>
              <a:sym typeface="Helvetica Neue"/>
            </a:endParaRPr>
          </a:p>
        </p:txBody>
      </p:sp>
      <p:sp>
        <p:nvSpPr>
          <p:cNvPr id="186" name="Google Shape;186;p16"/>
          <p:cNvSpPr txBox="1">
            <a:spLocks noGrp="1"/>
          </p:cNvSpPr>
          <p:nvPr>
            <p:ph type="title"/>
          </p:nvPr>
        </p:nvSpPr>
        <p:spPr>
          <a:xfrm>
            <a:off x="849000" y="32450"/>
            <a:ext cx="85932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Predictive Analysis (Classification)</a:t>
            </a:r>
            <a:endParaRPr/>
          </a:p>
        </p:txBody>
      </p:sp>
      <p:pic>
        <p:nvPicPr>
          <p:cNvPr id="187" name="Google Shape;187;p16"/>
          <p:cNvPicPr preferRelativeResize="0"/>
          <p:nvPr/>
        </p:nvPicPr>
        <p:blipFill rotWithShape="1">
          <a:blip r:embed="rId4">
            <a:alphaModFix/>
          </a:blip>
          <a:srcRect/>
          <a:stretch/>
        </p:blipFill>
        <p:spPr>
          <a:xfrm>
            <a:off x="899160" y="3169920"/>
            <a:ext cx="2512314" cy="1521713"/>
          </a:xfrm>
          <a:prstGeom prst="rect">
            <a:avLst/>
          </a:prstGeom>
          <a:noFill/>
          <a:ln>
            <a:noFill/>
          </a:ln>
        </p:spPr>
      </p:pic>
      <p:sp>
        <p:nvSpPr>
          <p:cNvPr id="188" name="Google Shape;188;p16"/>
          <p:cNvSpPr txBox="1"/>
          <p:nvPr/>
        </p:nvSpPr>
        <p:spPr>
          <a:xfrm>
            <a:off x="1179512" y="3411854"/>
            <a:ext cx="1953260" cy="975994"/>
          </a:xfrm>
          <a:prstGeom prst="rect">
            <a:avLst/>
          </a:prstGeom>
          <a:noFill/>
          <a:ln>
            <a:noFill/>
          </a:ln>
        </p:spPr>
        <p:txBody>
          <a:bodyPr spcFirstLastPara="1" wrap="square" lIns="0" tIns="45700" rIns="0" bIns="0" anchor="t" anchorCtr="0">
            <a:spAutoFit/>
          </a:bodyPr>
          <a:lstStyle/>
          <a:p>
            <a:pPr marL="12700" marR="5080" lvl="0" indent="0" algn="ctr" rtl="0">
              <a:lnSpc>
                <a:spcPct val="110000"/>
              </a:lnSpc>
              <a:spcBef>
                <a:spcPts val="0"/>
              </a:spcBef>
              <a:spcAft>
                <a:spcPts val="0"/>
              </a:spcAft>
              <a:buNone/>
            </a:pPr>
            <a:r>
              <a:rPr lang="en-US" sz="2200" b="0" i="0" u="none" strike="noStrike" cap="none">
                <a:solidFill>
                  <a:srgbClr val="FFFFFF"/>
                </a:solidFill>
                <a:latin typeface="Calibri"/>
                <a:ea typeface="Calibri"/>
                <a:cs typeface="Calibri"/>
                <a:sym typeface="Calibri"/>
              </a:rPr>
              <a:t>Data preparation  and  standardization</a:t>
            </a:r>
            <a:endParaRPr sz="2200" b="0" i="0" u="none" strike="noStrike" cap="none">
              <a:latin typeface="Calibri"/>
              <a:ea typeface="Calibri"/>
              <a:cs typeface="Calibri"/>
              <a:sym typeface="Calibri"/>
            </a:endParaRPr>
          </a:p>
        </p:txBody>
      </p:sp>
      <p:pic>
        <p:nvPicPr>
          <p:cNvPr id="189" name="Google Shape;189;p16"/>
          <p:cNvPicPr preferRelativeResize="0"/>
          <p:nvPr/>
        </p:nvPicPr>
        <p:blipFill rotWithShape="1">
          <a:blip r:embed="rId5">
            <a:alphaModFix/>
          </a:blip>
          <a:srcRect/>
          <a:stretch/>
        </p:blipFill>
        <p:spPr>
          <a:xfrm>
            <a:off x="3632200" y="3606774"/>
            <a:ext cx="556526" cy="647979"/>
          </a:xfrm>
          <a:prstGeom prst="rect">
            <a:avLst/>
          </a:prstGeom>
          <a:noFill/>
          <a:ln>
            <a:noFill/>
          </a:ln>
        </p:spPr>
      </p:pic>
      <p:pic>
        <p:nvPicPr>
          <p:cNvPr id="190" name="Google Shape;190;p16"/>
          <p:cNvPicPr preferRelativeResize="0"/>
          <p:nvPr/>
        </p:nvPicPr>
        <p:blipFill rotWithShape="1">
          <a:blip r:embed="rId6">
            <a:alphaModFix/>
          </a:blip>
          <a:srcRect/>
          <a:stretch/>
        </p:blipFill>
        <p:spPr>
          <a:xfrm>
            <a:off x="4376420" y="3169920"/>
            <a:ext cx="2514854" cy="1521713"/>
          </a:xfrm>
          <a:prstGeom prst="rect">
            <a:avLst/>
          </a:prstGeom>
          <a:noFill/>
          <a:ln>
            <a:noFill/>
          </a:ln>
        </p:spPr>
      </p:pic>
      <p:sp>
        <p:nvSpPr>
          <p:cNvPr id="191" name="Google Shape;191;p16"/>
          <p:cNvSpPr txBox="1"/>
          <p:nvPr/>
        </p:nvSpPr>
        <p:spPr>
          <a:xfrm>
            <a:off x="4556759" y="3257867"/>
            <a:ext cx="2157095" cy="1283970"/>
          </a:xfrm>
          <a:prstGeom prst="rect">
            <a:avLst/>
          </a:prstGeom>
          <a:noFill/>
          <a:ln>
            <a:noFill/>
          </a:ln>
        </p:spPr>
        <p:txBody>
          <a:bodyPr spcFirstLastPara="1" wrap="square" lIns="0" tIns="40625" rIns="0" bIns="0" anchor="t" anchorCtr="0">
            <a:spAutoFit/>
          </a:bodyPr>
          <a:lstStyle/>
          <a:p>
            <a:pPr marL="12065" marR="5080" lvl="0" indent="0" algn="ctr" rtl="0">
              <a:lnSpc>
                <a:spcPct val="91700"/>
              </a:lnSpc>
              <a:spcBef>
                <a:spcPts val="0"/>
              </a:spcBef>
              <a:spcAft>
                <a:spcPts val="0"/>
              </a:spcAft>
              <a:buNone/>
            </a:pPr>
            <a:r>
              <a:rPr lang="en-US" sz="2200" b="0" i="0" u="none" strike="noStrike" cap="none">
                <a:solidFill>
                  <a:srgbClr val="FFFFFF"/>
                </a:solidFill>
                <a:latin typeface="Calibri"/>
                <a:ea typeface="Calibri"/>
                <a:cs typeface="Calibri"/>
                <a:sym typeface="Calibri"/>
              </a:rPr>
              <a:t>Test of each model  with combinations  of  hyperparameters</a:t>
            </a:r>
            <a:endParaRPr sz="2200" b="0" i="0" u="none" strike="noStrike" cap="none">
              <a:latin typeface="Calibri"/>
              <a:ea typeface="Calibri"/>
              <a:cs typeface="Calibri"/>
              <a:sym typeface="Calibri"/>
            </a:endParaRPr>
          </a:p>
        </p:txBody>
      </p:sp>
      <p:pic>
        <p:nvPicPr>
          <p:cNvPr id="192" name="Google Shape;192;p16"/>
          <p:cNvPicPr preferRelativeResize="0"/>
          <p:nvPr/>
        </p:nvPicPr>
        <p:blipFill rotWithShape="1">
          <a:blip r:embed="rId7">
            <a:alphaModFix/>
          </a:blip>
          <a:srcRect/>
          <a:stretch/>
        </p:blipFill>
        <p:spPr>
          <a:xfrm>
            <a:off x="7109459" y="3606774"/>
            <a:ext cx="556526" cy="647979"/>
          </a:xfrm>
          <a:prstGeom prst="rect">
            <a:avLst/>
          </a:prstGeom>
          <a:noFill/>
          <a:ln>
            <a:noFill/>
          </a:ln>
        </p:spPr>
      </p:pic>
      <p:pic>
        <p:nvPicPr>
          <p:cNvPr id="193" name="Google Shape;193;p16"/>
          <p:cNvPicPr preferRelativeResize="0"/>
          <p:nvPr/>
        </p:nvPicPr>
        <p:blipFill rotWithShape="1">
          <a:blip r:embed="rId8">
            <a:alphaModFix/>
          </a:blip>
          <a:srcRect/>
          <a:stretch/>
        </p:blipFill>
        <p:spPr>
          <a:xfrm>
            <a:off x="7853680" y="3169920"/>
            <a:ext cx="2514854" cy="1521713"/>
          </a:xfrm>
          <a:prstGeom prst="rect">
            <a:avLst/>
          </a:prstGeom>
          <a:noFill/>
          <a:ln>
            <a:noFill/>
          </a:ln>
        </p:spPr>
      </p:pic>
      <p:sp>
        <p:nvSpPr>
          <p:cNvPr id="194" name="Google Shape;194;p16"/>
          <p:cNvSpPr txBox="1"/>
          <p:nvPr/>
        </p:nvSpPr>
        <p:spPr>
          <a:xfrm>
            <a:off x="8271509" y="3565525"/>
            <a:ext cx="1684655" cy="668020"/>
          </a:xfrm>
          <a:prstGeom prst="rect">
            <a:avLst/>
          </a:prstGeom>
          <a:noFill/>
          <a:ln>
            <a:noFill/>
          </a:ln>
        </p:spPr>
        <p:txBody>
          <a:bodyPr spcFirstLastPara="1" wrap="square" lIns="0" tIns="45700" rIns="0" bIns="0" anchor="t" anchorCtr="0">
            <a:spAutoFit/>
          </a:bodyPr>
          <a:lstStyle/>
          <a:p>
            <a:pPr marL="464819" marR="5080" lvl="0" indent="-452754" algn="l" rtl="0">
              <a:lnSpc>
                <a:spcPct val="110000"/>
              </a:lnSpc>
              <a:spcBef>
                <a:spcPts val="0"/>
              </a:spcBef>
              <a:spcAft>
                <a:spcPts val="0"/>
              </a:spcAft>
              <a:buNone/>
            </a:pPr>
            <a:r>
              <a:rPr lang="en-US" sz="2200" b="0" i="0" u="none" strike="noStrike" cap="none">
                <a:solidFill>
                  <a:srgbClr val="FFFFFF"/>
                </a:solidFill>
                <a:latin typeface="Calibri"/>
                <a:ea typeface="Calibri"/>
                <a:cs typeface="Calibri"/>
                <a:sym typeface="Calibri"/>
              </a:rPr>
              <a:t>Comparison of  results</a:t>
            </a:r>
            <a:endParaRPr sz="2200" b="0" i="0" u="none" strike="noStrike" cap="none">
              <a:latin typeface="Calibri"/>
              <a:ea typeface="Calibri"/>
              <a:cs typeface="Calibri"/>
              <a:sym typeface="Calibri"/>
            </a:endParaRPr>
          </a:p>
        </p:txBody>
      </p:sp>
      <p:sp>
        <p:nvSpPr>
          <p:cNvPr id="195" name="Google Shape;195;p16"/>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7"/>
          <p:cNvSpPr txBox="1"/>
          <p:nvPr/>
        </p:nvSpPr>
        <p:spPr>
          <a:xfrm>
            <a:off x="920114" y="1823465"/>
            <a:ext cx="10217150" cy="374015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Exploratory data analysis results:</a:t>
            </a:r>
            <a:endParaRPr sz="2200" b="0" i="0" u="none" strike="noStrike" cap="none">
              <a:latin typeface="Helvetica Neue"/>
              <a:ea typeface="Helvetica Neue"/>
              <a:cs typeface="Helvetica Neue"/>
              <a:sym typeface="Helvetica Neue"/>
            </a:endParaRPr>
          </a:p>
          <a:p>
            <a:pPr marL="698500" marR="0" lvl="1" indent="-228600" algn="l" rtl="0">
              <a:lnSpc>
                <a:spcPct val="100000"/>
              </a:lnSpc>
              <a:spcBef>
                <a:spcPts val="1440"/>
              </a:spcBef>
              <a:spcAft>
                <a:spcPts val="0"/>
              </a:spcAft>
              <a:buClr>
                <a:srgbClr val="292929"/>
              </a:buClr>
              <a:buSzPts val="1600"/>
              <a:buFont typeface="Arial"/>
              <a:buChar char="•"/>
            </a:pPr>
            <a:r>
              <a:rPr lang="en-US" sz="1600" b="0" i="0" u="none" strike="noStrike" cap="none">
                <a:solidFill>
                  <a:srgbClr val="292929"/>
                </a:solidFill>
                <a:latin typeface="Helvetica Neue"/>
                <a:ea typeface="Helvetica Neue"/>
                <a:cs typeface="Helvetica Neue"/>
                <a:sym typeface="Helvetica Neue"/>
              </a:rPr>
              <a:t>Space X uses 4 different launch sites;</a:t>
            </a:r>
            <a:endParaRPr sz="1600" b="0" i="0" u="none" strike="noStrike" cap="none">
              <a:latin typeface="Helvetica Neue"/>
              <a:ea typeface="Helvetica Neue"/>
              <a:cs typeface="Helvetica Neue"/>
              <a:sym typeface="Helvetica Neue"/>
            </a:endParaRPr>
          </a:p>
          <a:p>
            <a:pPr marL="698500" marR="0" lvl="1" indent="-228600" algn="l" rtl="0">
              <a:lnSpc>
                <a:spcPct val="100000"/>
              </a:lnSpc>
              <a:spcBef>
                <a:spcPts val="1400"/>
              </a:spcBef>
              <a:spcAft>
                <a:spcPts val="0"/>
              </a:spcAft>
              <a:buClr>
                <a:srgbClr val="292929"/>
              </a:buClr>
              <a:buSzPts val="1600"/>
              <a:buFont typeface="Arial"/>
              <a:buChar char="•"/>
            </a:pPr>
            <a:r>
              <a:rPr lang="en-US" sz="1600" b="0" i="0" u="none" strike="noStrike" cap="none">
                <a:solidFill>
                  <a:srgbClr val="292929"/>
                </a:solidFill>
                <a:latin typeface="Helvetica Neue"/>
                <a:ea typeface="Helvetica Neue"/>
                <a:cs typeface="Helvetica Neue"/>
                <a:sym typeface="Helvetica Neue"/>
              </a:rPr>
              <a:t>The first launches were done to Space X itself and NASA;</a:t>
            </a:r>
            <a:endParaRPr sz="1600" b="0" i="0" u="none" strike="noStrike" cap="none">
              <a:latin typeface="Helvetica Neue"/>
              <a:ea typeface="Helvetica Neue"/>
              <a:cs typeface="Helvetica Neue"/>
              <a:sym typeface="Helvetica Neue"/>
            </a:endParaRPr>
          </a:p>
          <a:p>
            <a:pPr marL="698500" marR="0" lvl="1" indent="-228600" algn="l" rtl="0">
              <a:lnSpc>
                <a:spcPct val="100000"/>
              </a:lnSpc>
              <a:spcBef>
                <a:spcPts val="1405"/>
              </a:spcBef>
              <a:spcAft>
                <a:spcPts val="0"/>
              </a:spcAft>
              <a:buClr>
                <a:srgbClr val="292929"/>
              </a:buClr>
              <a:buSzPts val="1600"/>
              <a:buFont typeface="Arial"/>
              <a:buChar char="•"/>
            </a:pPr>
            <a:r>
              <a:rPr lang="en-US" sz="1600" b="0" i="0" u="none" strike="noStrike" cap="none">
                <a:solidFill>
                  <a:srgbClr val="292929"/>
                </a:solidFill>
                <a:latin typeface="Helvetica Neue"/>
                <a:ea typeface="Helvetica Neue"/>
                <a:cs typeface="Helvetica Neue"/>
                <a:sym typeface="Helvetica Neue"/>
              </a:rPr>
              <a:t>The average payload of F9 v1.1 booster is 2,928 kg;</a:t>
            </a:r>
            <a:endParaRPr sz="1600" b="0" i="0" u="none" strike="noStrike" cap="none">
              <a:latin typeface="Helvetica Neue"/>
              <a:ea typeface="Helvetica Neue"/>
              <a:cs typeface="Helvetica Neue"/>
              <a:sym typeface="Helvetica Neue"/>
            </a:endParaRPr>
          </a:p>
          <a:p>
            <a:pPr marL="698500" marR="0" lvl="1" indent="-228600" algn="l" rtl="0">
              <a:lnSpc>
                <a:spcPct val="100000"/>
              </a:lnSpc>
              <a:spcBef>
                <a:spcPts val="1400"/>
              </a:spcBef>
              <a:spcAft>
                <a:spcPts val="0"/>
              </a:spcAft>
              <a:buClr>
                <a:srgbClr val="292929"/>
              </a:buClr>
              <a:buSzPts val="1600"/>
              <a:buFont typeface="Arial"/>
              <a:buChar char="•"/>
            </a:pPr>
            <a:r>
              <a:rPr lang="en-US" sz="1600" b="0" i="0" u="none" strike="noStrike" cap="none">
                <a:solidFill>
                  <a:srgbClr val="292929"/>
                </a:solidFill>
                <a:latin typeface="Helvetica Neue"/>
                <a:ea typeface="Helvetica Neue"/>
                <a:cs typeface="Helvetica Neue"/>
                <a:sym typeface="Helvetica Neue"/>
              </a:rPr>
              <a:t>The first success landing outcome happened in 2015 fiver year after the first launch;</a:t>
            </a:r>
            <a:endParaRPr sz="1600" b="0" i="0" u="none" strike="noStrike" cap="none">
              <a:latin typeface="Helvetica Neue"/>
              <a:ea typeface="Helvetica Neue"/>
              <a:cs typeface="Helvetica Neue"/>
              <a:sym typeface="Helvetica Neue"/>
            </a:endParaRPr>
          </a:p>
          <a:p>
            <a:pPr marL="698500" marR="0" lvl="1" indent="-228600" algn="l" rtl="0">
              <a:lnSpc>
                <a:spcPct val="100000"/>
              </a:lnSpc>
              <a:spcBef>
                <a:spcPts val="1400"/>
              </a:spcBef>
              <a:spcAft>
                <a:spcPts val="0"/>
              </a:spcAft>
              <a:buClr>
                <a:srgbClr val="292929"/>
              </a:buClr>
              <a:buSzPts val="1600"/>
              <a:buFont typeface="Arial"/>
              <a:buChar char="•"/>
            </a:pPr>
            <a:r>
              <a:rPr lang="en-US" sz="1600" b="0" i="0" u="none" strike="noStrike" cap="none">
                <a:solidFill>
                  <a:srgbClr val="292929"/>
                </a:solidFill>
                <a:latin typeface="Helvetica Neue"/>
                <a:ea typeface="Helvetica Neue"/>
                <a:cs typeface="Helvetica Neue"/>
                <a:sym typeface="Helvetica Neue"/>
              </a:rPr>
              <a:t>Many Falcon 9 booster versions were successful at landing in drone ships having payload above the average;</a:t>
            </a:r>
            <a:endParaRPr sz="1600" b="0" i="0" u="none" strike="noStrike" cap="none">
              <a:latin typeface="Helvetica Neue"/>
              <a:ea typeface="Helvetica Neue"/>
              <a:cs typeface="Helvetica Neue"/>
              <a:sym typeface="Helvetica Neue"/>
            </a:endParaRPr>
          </a:p>
          <a:p>
            <a:pPr marL="698500" marR="0" lvl="1" indent="-228600" algn="l" rtl="0">
              <a:lnSpc>
                <a:spcPct val="100000"/>
              </a:lnSpc>
              <a:spcBef>
                <a:spcPts val="1400"/>
              </a:spcBef>
              <a:spcAft>
                <a:spcPts val="0"/>
              </a:spcAft>
              <a:buClr>
                <a:srgbClr val="292929"/>
              </a:buClr>
              <a:buSzPts val="1600"/>
              <a:buFont typeface="Arial"/>
              <a:buChar char="•"/>
            </a:pPr>
            <a:r>
              <a:rPr lang="en-US" sz="1600" b="0" i="0" u="none" strike="noStrike" cap="none">
                <a:solidFill>
                  <a:srgbClr val="292929"/>
                </a:solidFill>
                <a:latin typeface="Helvetica Neue"/>
                <a:ea typeface="Helvetica Neue"/>
                <a:cs typeface="Helvetica Neue"/>
                <a:sym typeface="Helvetica Neue"/>
              </a:rPr>
              <a:t>Almost 100% of mission outcomes were successful;</a:t>
            </a:r>
            <a:endParaRPr sz="1600" b="0" i="0" u="none" strike="noStrike" cap="none">
              <a:latin typeface="Helvetica Neue"/>
              <a:ea typeface="Helvetica Neue"/>
              <a:cs typeface="Helvetica Neue"/>
              <a:sym typeface="Helvetica Neue"/>
            </a:endParaRPr>
          </a:p>
          <a:p>
            <a:pPr marL="698500" marR="0" lvl="1" indent="-228600" algn="l" rtl="0">
              <a:lnSpc>
                <a:spcPct val="100000"/>
              </a:lnSpc>
              <a:spcBef>
                <a:spcPts val="1405"/>
              </a:spcBef>
              <a:spcAft>
                <a:spcPts val="0"/>
              </a:spcAft>
              <a:buClr>
                <a:srgbClr val="292929"/>
              </a:buClr>
              <a:buSzPts val="1600"/>
              <a:buFont typeface="Arial"/>
              <a:buChar char="•"/>
            </a:pPr>
            <a:r>
              <a:rPr lang="en-US" sz="1600" b="0" i="0" u="none" strike="noStrike" cap="none">
                <a:solidFill>
                  <a:srgbClr val="292929"/>
                </a:solidFill>
                <a:latin typeface="Helvetica Neue"/>
                <a:ea typeface="Helvetica Neue"/>
                <a:cs typeface="Helvetica Neue"/>
                <a:sym typeface="Helvetica Neue"/>
              </a:rPr>
              <a:t>Two booster versions failed at landing in drone ships in 2015: F9 v1.1 B1012 and F9 v1.1 B1015;</a:t>
            </a:r>
            <a:endParaRPr sz="1600" b="0" i="0" u="none" strike="noStrike" cap="none">
              <a:latin typeface="Helvetica Neue"/>
              <a:ea typeface="Helvetica Neue"/>
              <a:cs typeface="Helvetica Neue"/>
              <a:sym typeface="Helvetica Neue"/>
            </a:endParaRPr>
          </a:p>
          <a:p>
            <a:pPr marL="698500" marR="0" lvl="1" indent="-228600" algn="l" rtl="0">
              <a:lnSpc>
                <a:spcPct val="100000"/>
              </a:lnSpc>
              <a:spcBef>
                <a:spcPts val="1400"/>
              </a:spcBef>
              <a:spcAft>
                <a:spcPts val="0"/>
              </a:spcAft>
              <a:buClr>
                <a:srgbClr val="292929"/>
              </a:buClr>
              <a:buSzPts val="1600"/>
              <a:buFont typeface="Arial"/>
              <a:buChar char="•"/>
            </a:pPr>
            <a:r>
              <a:rPr lang="en-US" sz="1600" b="0" i="0" u="none" strike="noStrike" cap="none">
                <a:solidFill>
                  <a:srgbClr val="292929"/>
                </a:solidFill>
                <a:latin typeface="Helvetica Neue"/>
                <a:ea typeface="Helvetica Neue"/>
                <a:cs typeface="Helvetica Neue"/>
                <a:sym typeface="Helvetica Neue"/>
              </a:rPr>
              <a:t>The number of landing outcomes became as better as years passed.</a:t>
            </a:r>
            <a:endParaRPr sz="1600" b="0" i="0" u="none" strike="noStrike" cap="none">
              <a:latin typeface="Helvetica Neue"/>
              <a:ea typeface="Helvetica Neue"/>
              <a:cs typeface="Helvetica Neue"/>
              <a:sym typeface="Helvetica Neue"/>
            </a:endParaRPr>
          </a:p>
        </p:txBody>
      </p:sp>
      <p:sp>
        <p:nvSpPr>
          <p:cNvPr id="201" name="Google Shape;201;p17"/>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17</a:t>
            </a:fld>
            <a:endParaRPr/>
          </a:p>
        </p:txBody>
      </p:sp>
      <p:sp>
        <p:nvSpPr>
          <p:cNvPr id="202" name="Google Shape;202;p17"/>
          <p:cNvSpPr txBox="1">
            <a:spLocks noGrp="1"/>
          </p:cNvSpPr>
          <p:nvPr>
            <p:ph type="title"/>
          </p:nvPr>
        </p:nvSpPr>
        <p:spPr>
          <a:xfrm>
            <a:off x="849007" y="418775"/>
            <a:ext cx="32592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Results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18"/>
          <p:cNvSpPr txBox="1"/>
          <p:nvPr/>
        </p:nvSpPr>
        <p:spPr>
          <a:xfrm>
            <a:off x="920114" y="1823465"/>
            <a:ext cx="10147300" cy="1209675"/>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Using interactive analytics was possible to identify that launch sites use to be in</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0"/>
              </a:spcBef>
              <a:spcAft>
                <a:spcPts val="0"/>
              </a:spcAft>
              <a:buNone/>
            </a:pPr>
            <a:r>
              <a:rPr lang="en-US" sz="2200" b="0" i="0" u="none" strike="noStrike" cap="none">
                <a:solidFill>
                  <a:srgbClr val="292929"/>
                </a:solidFill>
                <a:latin typeface="Helvetica Neue"/>
                <a:ea typeface="Helvetica Neue"/>
                <a:cs typeface="Helvetica Neue"/>
                <a:sym typeface="Helvetica Neue"/>
              </a:rPr>
              <a:t>safety places, near sea, for example and have a good logistic infrastructure around.</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Most launches happens at east cost launch sites.</a:t>
            </a:r>
            <a:endParaRPr sz="2200" b="0" i="0" u="none" strike="noStrike" cap="none">
              <a:latin typeface="Helvetica Neue"/>
              <a:ea typeface="Helvetica Neue"/>
              <a:cs typeface="Helvetica Neue"/>
              <a:sym typeface="Helvetica Neue"/>
            </a:endParaRPr>
          </a:p>
        </p:txBody>
      </p:sp>
      <p:sp>
        <p:nvSpPr>
          <p:cNvPr id="208" name="Google Shape;208;p18"/>
          <p:cNvSpPr txBox="1">
            <a:spLocks noGrp="1"/>
          </p:cNvSpPr>
          <p:nvPr>
            <p:ph type="title"/>
          </p:nvPr>
        </p:nvSpPr>
        <p:spPr>
          <a:xfrm>
            <a:off x="849004" y="418775"/>
            <a:ext cx="24642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Results</a:t>
            </a:r>
            <a:endParaRPr/>
          </a:p>
        </p:txBody>
      </p:sp>
      <p:pic>
        <p:nvPicPr>
          <p:cNvPr id="209" name="Google Shape;209;p18"/>
          <p:cNvPicPr preferRelativeResize="0"/>
          <p:nvPr/>
        </p:nvPicPr>
        <p:blipFill rotWithShape="1">
          <a:blip r:embed="rId3">
            <a:alphaModFix/>
          </a:blip>
          <a:srcRect/>
          <a:stretch/>
        </p:blipFill>
        <p:spPr>
          <a:xfrm>
            <a:off x="985519" y="3517900"/>
            <a:ext cx="4038600" cy="2435860"/>
          </a:xfrm>
          <a:prstGeom prst="rect">
            <a:avLst/>
          </a:prstGeom>
          <a:noFill/>
          <a:ln>
            <a:noFill/>
          </a:ln>
        </p:spPr>
      </p:pic>
      <p:pic>
        <p:nvPicPr>
          <p:cNvPr id="210" name="Google Shape;210;p18"/>
          <p:cNvPicPr preferRelativeResize="0"/>
          <p:nvPr/>
        </p:nvPicPr>
        <p:blipFill rotWithShape="1">
          <a:blip r:embed="rId4">
            <a:alphaModFix/>
          </a:blip>
          <a:srcRect/>
          <a:stretch/>
        </p:blipFill>
        <p:spPr>
          <a:xfrm>
            <a:off x="6972300" y="3497579"/>
            <a:ext cx="4038600" cy="2456180"/>
          </a:xfrm>
          <a:prstGeom prst="rect">
            <a:avLst/>
          </a:prstGeom>
          <a:noFill/>
          <a:ln>
            <a:noFill/>
          </a:ln>
        </p:spPr>
      </p:pic>
      <p:sp>
        <p:nvSpPr>
          <p:cNvPr id="211" name="Google Shape;211;p18"/>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9"/>
          <p:cNvSpPr txBox="1"/>
          <p:nvPr/>
        </p:nvSpPr>
        <p:spPr>
          <a:xfrm>
            <a:off x="920114" y="1823465"/>
            <a:ext cx="6859270" cy="1367155"/>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Predictive Analysis showed that Decision Tree Classifier  is the best model to predict successful landings, having  accuracy over 87% and accuracy for test data over  94%.</a:t>
            </a:r>
            <a:endParaRPr sz="2200" b="0" i="0" u="none" strike="noStrike" cap="none">
              <a:latin typeface="Helvetica Neue"/>
              <a:ea typeface="Helvetica Neue"/>
              <a:cs typeface="Helvetica Neue"/>
              <a:sym typeface="Helvetica Neue"/>
            </a:endParaRPr>
          </a:p>
        </p:txBody>
      </p:sp>
      <p:sp>
        <p:nvSpPr>
          <p:cNvPr id="217" name="Google Shape;217;p19"/>
          <p:cNvSpPr txBox="1">
            <a:spLocks noGrp="1"/>
          </p:cNvSpPr>
          <p:nvPr>
            <p:ph type="title"/>
          </p:nvPr>
        </p:nvSpPr>
        <p:spPr>
          <a:xfrm>
            <a:off x="849009" y="418775"/>
            <a:ext cx="36753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Results</a:t>
            </a:r>
            <a:endParaRPr/>
          </a:p>
        </p:txBody>
      </p:sp>
      <p:pic>
        <p:nvPicPr>
          <p:cNvPr id="218" name="Google Shape;218;p19"/>
          <p:cNvPicPr preferRelativeResize="0"/>
          <p:nvPr/>
        </p:nvPicPr>
        <p:blipFill rotWithShape="1">
          <a:blip r:embed="rId3">
            <a:alphaModFix/>
          </a:blip>
          <a:srcRect/>
          <a:stretch/>
        </p:blipFill>
        <p:spPr>
          <a:xfrm>
            <a:off x="7609840" y="2961639"/>
            <a:ext cx="3675379" cy="2646680"/>
          </a:xfrm>
          <a:prstGeom prst="rect">
            <a:avLst/>
          </a:prstGeom>
          <a:noFill/>
          <a:ln>
            <a:noFill/>
          </a:ln>
        </p:spPr>
      </p:pic>
      <p:sp>
        <p:nvSpPr>
          <p:cNvPr id="219" name="Google Shape;219;p19"/>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2"/>
          <p:cNvSpPr txBox="1"/>
          <p:nvPr/>
        </p:nvSpPr>
        <p:spPr>
          <a:xfrm>
            <a:off x="1037589" y="1952001"/>
            <a:ext cx="2542540" cy="3104515"/>
          </a:xfrm>
          <a:prstGeom prst="rect">
            <a:avLst/>
          </a:prstGeom>
          <a:noFill/>
          <a:ln>
            <a:noFill/>
          </a:ln>
        </p:spPr>
        <p:txBody>
          <a:bodyPr spcFirstLastPara="1" wrap="square" lIns="0" tIns="18985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Executive Summary</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Introduction</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5"/>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Methodology</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Results</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Conclusion</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5"/>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Appendix</a:t>
            </a:r>
            <a:endParaRPr sz="2200" b="0" i="0" u="none" strike="noStrike" cap="none">
              <a:latin typeface="Helvetica Neue"/>
              <a:ea typeface="Helvetica Neue"/>
              <a:cs typeface="Helvetica Neue"/>
              <a:sym typeface="Helvetica Neue"/>
            </a:endParaRPr>
          </a:p>
        </p:txBody>
      </p:sp>
      <p:sp>
        <p:nvSpPr>
          <p:cNvPr id="52" name="Google Shape;52;p2"/>
          <p:cNvSpPr txBox="1"/>
          <p:nvPr/>
        </p:nvSpPr>
        <p:spPr>
          <a:xfrm>
            <a:off x="11208766" y="6104032"/>
            <a:ext cx="199390" cy="256540"/>
          </a:xfrm>
          <a:prstGeom prst="rect">
            <a:avLst/>
          </a:prstGeom>
          <a:noFill/>
          <a:ln>
            <a:noFill/>
          </a:ln>
        </p:spPr>
        <p:txBody>
          <a:bodyPr spcFirstLastPara="1" wrap="square" lIns="0" tIns="0" rIns="0" bIns="0" anchor="t" anchorCtr="0">
            <a:spAutoFit/>
          </a:bodyPr>
          <a:lstStyle/>
          <a:p>
            <a:pPr marL="38100" marR="0" lvl="0" indent="0" algn="l" rtl="0">
              <a:lnSpc>
                <a:spcPct val="114937"/>
              </a:lnSpc>
              <a:spcBef>
                <a:spcPts val="0"/>
              </a:spcBef>
              <a:spcAft>
                <a:spcPts val="0"/>
              </a:spcAft>
              <a:buNone/>
            </a:pPr>
            <a:fld id="{00000000-1234-1234-1234-123412341234}" type="slidenum">
              <a:rPr lang="en-US" sz="1600" b="0" i="0" u="none" strike="noStrike" cap="none">
                <a:solidFill>
                  <a:srgbClr val="1C7CDB"/>
                </a:solidFill>
                <a:latin typeface="Helvetica Neue"/>
                <a:ea typeface="Helvetica Neue"/>
                <a:cs typeface="Helvetica Neue"/>
                <a:sym typeface="Helvetica Neue"/>
              </a:rPr>
              <a:t>2</a:t>
            </a:fld>
            <a:endParaRPr sz="1600" b="0" i="0" u="none" strike="noStrike" cap="none">
              <a:latin typeface="Helvetica Neue"/>
              <a:ea typeface="Helvetica Neue"/>
              <a:cs typeface="Helvetica Neue"/>
              <a:sym typeface="Helvetica Neue"/>
            </a:endParaRPr>
          </a:p>
        </p:txBody>
      </p:sp>
      <p:sp>
        <p:nvSpPr>
          <p:cNvPr id="53" name="Google Shape;53;p2"/>
          <p:cNvSpPr txBox="1">
            <a:spLocks noGrp="1"/>
          </p:cNvSpPr>
          <p:nvPr>
            <p:ph type="title"/>
          </p:nvPr>
        </p:nvSpPr>
        <p:spPr>
          <a:xfrm>
            <a:off x="849002" y="418525"/>
            <a:ext cx="19341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Outline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223"/>
        <p:cNvGrpSpPr/>
        <p:nvPr/>
      </p:nvGrpSpPr>
      <p:grpSpPr>
        <a:xfrm>
          <a:off x="0" y="0"/>
          <a:ext cx="0" cy="0"/>
          <a:chOff x="0" y="0"/>
          <a:chExt cx="0" cy="0"/>
        </a:xfrm>
      </p:grpSpPr>
      <p:pic>
        <p:nvPicPr>
          <p:cNvPr id="224" name="Google Shape;224;p20"/>
          <p:cNvPicPr preferRelativeResize="0"/>
          <p:nvPr/>
        </p:nvPicPr>
        <p:blipFill rotWithShape="1">
          <a:blip r:embed="rId3">
            <a:alphaModFix/>
          </a:blip>
          <a:srcRect/>
          <a:stretch/>
        </p:blipFill>
        <p:spPr>
          <a:xfrm>
            <a:off x="0" y="0"/>
            <a:ext cx="12187239" cy="685799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1"/>
          <p:cNvSpPr txBox="1"/>
          <p:nvPr/>
        </p:nvSpPr>
        <p:spPr>
          <a:xfrm>
            <a:off x="943927" y="3870642"/>
            <a:ext cx="9347200" cy="1723389"/>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According to the plot above, it’s possible to verify that the best launch site</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5"/>
              </a:spcBef>
              <a:spcAft>
                <a:spcPts val="0"/>
              </a:spcAft>
              <a:buNone/>
            </a:pPr>
            <a:r>
              <a:rPr lang="en-US" sz="2200" b="0" i="0" u="none" strike="noStrike" cap="none">
                <a:solidFill>
                  <a:srgbClr val="292929"/>
                </a:solidFill>
                <a:latin typeface="Helvetica Neue"/>
                <a:ea typeface="Helvetica Neue"/>
                <a:cs typeface="Helvetica Neue"/>
                <a:sym typeface="Helvetica Neue"/>
              </a:rPr>
              <a:t>nowadays is CCAF5 SLC 40, where most of recent launches were successful;</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In second place VAFB SLC 4E and third place KSC LC 39A;</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It’s also possible to see that the general success rate improved over time.</a:t>
            </a:r>
            <a:endParaRPr sz="2200" b="0" i="0" u="none" strike="noStrike" cap="none">
              <a:latin typeface="Helvetica Neue"/>
              <a:ea typeface="Helvetica Neue"/>
              <a:cs typeface="Helvetica Neue"/>
              <a:sym typeface="Helvetica Neue"/>
            </a:endParaRPr>
          </a:p>
        </p:txBody>
      </p:sp>
      <p:sp>
        <p:nvSpPr>
          <p:cNvPr id="230" name="Google Shape;230;p21"/>
          <p:cNvSpPr txBox="1">
            <a:spLocks noGrp="1"/>
          </p:cNvSpPr>
          <p:nvPr>
            <p:ph type="title"/>
          </p:nvPr>
        </p:nvSpPr>
        <p:spPr>
          <a:xfrm>
            <a:off x="849001" y="418775"/>
            <a:ext cx="70194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Flight Number vs. Launch Site</a:t>
            </a:r>
            <a:endParaRPr/>
          </a:p>
        </p:txBody>
      </p:sp>
      <p:pic>
        <p:nvPicPr>
          <p:cNvPr id="231" name="Google Shape;231;p21"/>
          <p:cNvPicPr preferRelativeResize="0"/>
          <p:nvPr/>
        </p:nvPicPr>
        <p:blipFill rotWithShape="1">
          <a:blip r:embed="rId3">
            <a:alphaModFix/>
          </a:blip>
          <a:srcRect/>
          <a:stretch/>
        </p:blipFill>
        <p:spPr>
          <a:xfrm>
            <a:off x="769619" y="1384300"/>
            <a:ext cx="10576560" cy="2385060"/>
          </a:xfrm>
          <a:prstGeom prst="rect">
            <a:avLst/>
          </a:prstGeom>
          <a:noFill/>
          <a:ln>
            <a:noFill/>
          </a:ln>
        </p:spPr>
      </p:pic>
      <p:sp>
        <p:nvSpPr>
          <p:cNvPr id="232" name="Google Shape;232;p21"/>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2"/>
          <p:cNvSpPr txBox="1"/>
          <p:nvPr/>
        </p:nvSpPr>
        <p:spPr>
          <a:xfrm>
            <a:off x="835977" y="3959288"/>
            <a:ext cx="10083800" cy="154559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Payloads over 9,000kg (about the weight of a school bus) have excellent success</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5"/>
              </a:spcBef>
              <a:spcAft>
                <a:spcPts val="0"/>
              </a:spcAft>
              <a:buNone/>
            </a:pPr>
            <a:r>
              <a:rPr lang="en-US" sz="2200" b="0" i="0" u="none" strike="noStrike" cap="none">
                <a:solidFill>
                  <a:srgbClr val="292929"/>
                </a:solidFill>
                <a:latin typeface="Helvetica Neue"/>
                <a:ea typeface="Helvetica Neue"/>
                <a:cs typeface="Helvetica Neue"/>
                <a:sym typeface="Helvetica Neue"/>
              </a:rPr>
              <a:t>rate;</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Payloads over 12,000kg seems to be possible only on CCAFS SLC 40 and KSC LC</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0"/>
              </a:spcBef>
              <a:spcAft>
                <a:spcPts val="0"/>
              </a:spcAft>
              <a:buNone/>
            </a:pPr>
            <a:r>
              <a:rPr lang="en-US" sz="2200" b="0" i="0" u="none" strike="noStrike" cap="none">
                <a:solidFill>
                  <a:srgbClr val="292929"/>
                </a:solidFill>
                <a:latin typeface="Helvetica Neue"/>
                <a:ea typeface="Helvetica Neue"/>
                <a:cs typeface="Helvetica Neue"/>
                <a:sym typeface="Helvetica Neue"/>
              </a:rPr>
              <a:t>39A launch sites.</a:t>
            </a:r>
            <a:endParaRPr sz="2200" b="0" i="0" u="none" strike="noStrike" cap="none">
              <a:latin typeface="Helvetica Neue"/>
              <a:ea typeface="Helvetica Neue"/>
              <a:cs typeface="Helvetica Neue"/>
              <a:sym typeface="Helvetica Neue"/>
            </a:endParaRPr>
          </a:p>
        </p:txBody>
      </p:sp>
      <p:sp>
        <p:nvSpPr>
          <p:cNvPr id="238" name="Google Shape;238;p22"/>
          <p:cNvSpPr txBox="1">
            <a:spLocks noGrp="1"/>
          </p:cNvSpPr>
          <p:nvPr>
            <p:ph type="title"/>
          </p:nvPr>
        </p:nvSpPr>
        <p:spPr>
          <a:xfrm>
            <a:off x="849002" y="418525"/>
            <a:ext cx="61416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Payload vs. Launch Site</a:t>
            </a:r>
            <a:endParaRPr/>
          </a:p>
        </p:txBody>
      </p:sp>
      <p:pic>
        <p:nvPicPr>
          <p:cNvPr id="239" name="Google Shape;239;p22"/>
          <p:cNvPicPr preferRelativeResize="0"/>
          <p:nvPr/>
        </p:nvPicPr>
        <p:blipFill rotWithShape="1">
          <a:blip r:embed="rId3">
            <a:alphaModFix/>
          </a:blip>
          <a:srcRect/>
          <a:stretch/>
        </p:blipFill>
        <p:spPr>
          <a:xfrm>
            <a:off x="756919" y="1361439"/>
            <a:ext cx="10678160" cy="2382519"/>
          </a:xfrm>
          <a:prstGeom prst="rect">
            <a:avLst/>
          </a:prstGeom>
          <a:noFill/>
          <a:ln>
            <a:noFill/>
          </a:ln>
        </p:spPr>
      </p:pic>
      <p:sp>
        <p:nvSpPr>
          <p:cNvPr id="240" name="Google Shape;240;p22"/>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3"/>
          <p:cNvSpPr txBox="1"/>
          <p:nvPr/>
        </p:nvSpPr>
        <p:spPr>
          <a:xfrm>
            <a:off x="848994" y="1884997"/>
            <a:ext cx="5565140" cy="3593465"/>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 biggest success rates happens to orbits:</a:t>
            </a:r>
            <a:endParaRPr sz="2200" b="0" i="0" u="none" strike="noStrike" cap="none">
              <a:latin typeface="Helvetica Neue"/>
              <a:ea typeface="Helvetica Neue"/>
              <a:cs typeface="Helvetica Neue"/>
              <a:sym typeface="Helvetica Neue"/>
            </a:endParaRPr>
          </a:p>
          <a:p>
            <a:pPr marL="698500" marR="0" lvl="1" indent="-228600" algn="l" rtl="0">
              <a:lnSpc>
                <a:spcPct val="100000"/>
              </a:lnSpc>
              <a:spcBef>
                <a:spcPts val="1445"/>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ES-L1;</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14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GEO;</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14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HEO; and</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1405"/>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SSO.</a:t>
            </a:r>
            <a:endParaRPr sz="1800" b="0" i="0" u="none" strike="noStrike" cap="none">
              <a:latin typeface="Helvetica Neue"/>
              <a:ea typeface="Helvetica Neue"/>
              <a:cs typeface="Helvetica Neue"/>
              <a:sym typeface="Helvetica Neue"/>
            </a:endParaRPr>
          </a:p>
          <a:p>
            <a:pPr marL="241300" marR="0" lvl="0" indent="-228600" algn="l" rtl="0">
              <a:lnSpc>
                <a:spcPct val="100000"/>
              </a:lnSpc>
              <a:spcBef>
                <a:spcPts val="136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Followed by:</a:t>
            </a:r>
            <a:endParaRPr sz="2200" b="0" i="0" u="none" strike="noStrike" cap="none">
              <a:latin typeface="Helvetica Neue"/>
              <a:ea typeface="Helvetica Neue"/>
              <a:cs typeface="Helvetica Neue"/>
              <a:sym typeface="Helvetica Neue"/>
            </a:endParaRPr>
          </a:p>
          <a:p>
            <a:pPr marL="698500" marR="0" lvl="1" indent="-228600" algn="l" rtl="0">
              <a:lnSpc>
                <a:spcPct val="100000"/>
              </a:lnSpc>
              <a:spcBef>
                <a:spcPts val="144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VLEO (above 80%); and</a:t>
            </a:r>
            <a:endParaRPr sz="1800" b="0" i="0" u="none" strike="noStrike" cap="none">
              <a:latin typeface="Helvetica Neue"/>
              <a:ea typeface="Helvetica Neue"/>
              <a:cs typeface="Helvetica Neue"/>
              <a:sym typeface="Helvetica Neue"/>
            </a:endParaRPr>
          </a:p>
          <a:p>
            <a:pPr marL="698500" marR="0" lvl="1" indent="-228600" algn="l" rtl="0">
              <a:lnSpc>
                <a:spcPct val="100000"/>
              </a:lnSpc>
              <a:spcBef>
                <a:spcPts val="14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LFO (above 70%).</a:t>
            </a:r>
            <a:endParaRPr sz="1800" b="0" i="0" u="none" strike="noStrike" cap="none">
              <a:latin typeface="Helvetica Neue"/>
              <a:ea typeface="Helvetica Neue"/>
              <a:cs typeface="Helvetica Neue"/>
              <a:sym typeface="Helvetica Neue"/>
            </a:endParaRPr>
          </a:p>
        </p:txBody>
      </p:sp>
      <p:sp>
        <p:nvSpPr>
          <p:cNvPr id="246" name="Google Shape;246;p23"/>
          <p:cNvSpPr txBox="1">
            <a:spLocks noGrp="1"/>
          </p:cNvSpPr>
          <p:nvPr>
            <p:ph type="title"/>
          </p:nvPr>
        </p:nvSpPr>
        <p:spPr>
          <a:xfrm>
            <a:off x="849001" y="418775"/>
            <a:ext cx="67047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Success Rate vs. Orbit Type</a:t>
            </a:r>
            <a:endParaRPr/>
          </a:p>
        </p:txBody>
      </p:sp>
      <p:pic>
        <p:nvPicPr>
          <p:cNvPr id="247" name="Google Shape;247;p23"/>
          <p:cNvPicPr preferRelativeResize="0"/>
          <p:nvPr/>
        </p:nvPicPr>
        <p:blipFill rotWithShape="1">
          <a:blip r:embed="rId3">
            <a:alphaModFix/>
          </a:blip>
          <a:srcRect/>
          <a:stretch/>
        </p:blipFill>
        <p:spPr>
          <a:xfrm>
            <a:off x="7741919" y="1869439"/>
            <a:ext cx="3543300" cy="2667000"/>
          </a:xfrm>
          <a:prstGeom prst="rect">
            <a:avLst/>
          </a:prstGeom>
          <a:noFill/>
          <a:ln>
            <a:noFill/>
          </a:ln>
        </p:spPr>
      </p:pic>
      <p:sp>
        <p:nvSpPr>
          <p:cNvPr id="248" name="Google Shape;248;p23"/>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4"/>
          <p:cNvSpPr txBox="1"/>
          <p:nvPr/>
        </p:nvSpPr>
        <p:spPr>
          <a:xfrm>
            <a:off x="848994" y="4087379"/>
            <a:ext cx="9236075" cy="1386840"/>
          </a:xfrm>
          <a:prstGeom prst="rect">
            <a:avLst/>
          </a:prstGeom>
          <a:noFill/>
          <a:ln>
            <a:noFill/>
          </a:ln>
        </p:spPr>
        <p:txBody>
          <a:bodyPr spcFirstLastPara="1" wrap="square" lIns="0" tIns="18985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Apparently, success rate improved over time to all orbits;</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VLEO orbit seems a new business opportunity, due to recent increase of its</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0"/>
              </a:spcBef>
              <a:spcAft>
                <a:spcPts val="0"/>
              </a:spcAft>
              <a:buNone/>
            </a:pPr>
            <a:r>
              <a:rPr lang="en-US" sz="2200" b="0" i="0" u="none" strike="noStrike" cap="none">
                <a:solidFill>
                  <a:srgbClr val="292929"/>
                </a:solidFill>
                <a:latin typeface="Helvetica Neue"/>
                <a:ea typeface="Helvetica Neue"/>
                <a:cs typeface="Helvetica Neue"/>
                <a:sym typeface="Helvetica Neue"/>
              </a:rPr>
              <a:t>frequency.</a:t>
            </a:r>
            <a:endParaRPr sz="2200" b="0" i="0" u="none" strike="noStrike" cap="none">
              <a:latin typeface="Helvetica Neue"/>
              <a:ea typeface="Helvetica Neue"/>
              <a:cs typeface="Helvetica Neue"/>
              <a:sym typeface="Helvetica Neue"/>
            </a:endParaRPr>
          </a:p>
        </p:txBody>
      </p:sp>
      <p:sp>
        <p:nvSpPr>
          <p:cNvPr id="254" name="Google Shape;254;p24"/>
          <p:cNvSpPr txBox="1">
            <a:spLocks noGrp="1"/>
          </p:cNvSpPr>
          <p:nvPr>
            <p:ph type="title"/>
          </p:nvPr>
        </p:nvSpPr>
        <p:spPr>
          <a:xfrm>
            <a:off x="849002" y="418775"/>
            <a:ext cx="75330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Flight Number vs. Orbit Type</a:t>
            </a:r>
            <a:endParaRPr/>
          </a:p>
        </p:txBody>
      </p:sp>
      <p:pic>
        <p:nvPicPr>
          <p:cNvPr id="255" name="Google Shape;255;p24"/>
          <p:cNvPicPr preferRelativeResize="0"/>
          <p:nvPr/>
        </p:nvPicPr>
        <p:blipFill rotWithShape="1">
          <a:blip r:embed="rId3">
            <a:alphaModFix/>
          </a:blip>
          <a:srcRect/>
          <a:stretch/>
        </p:blipFill>
        <p:spPr>
          <a:xfrm>
            <a:off x="769619" y="1597660"/>
            <a:ext cx="10688320" cy="2379980"/>
          </a:xfrm>
          <a:prstGeom prst="rect">
            <a:avLst/>
          </a:prstGeom>
          <a:noFill/>
          <a:ln>
            <a:noFill/>
          </a:ln>
        </p:spPr>
      </p:pic>
      <p:sp>
        <p:nvSpPr>
          <p:cNvPr id="256" name="Google Shape;256;p24"/>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5"/>
          <p:cNvSpPr txBox="1"/>
          <p:nvPr/>
        </p:nvSpPr>
        <p:spPr>
          <a:xfrm>
            <a:off x="848994" y="3662731"/>
            <a:ext cx="9758680" cy="1566545"/>
          </a:xfrm>
          <a:prstGeom prst="rect">
            <a:avLst/>
          </a:prstGeom>
          <a:noFill/>
          <a:ln>
            <a:noFill/>
          </a:ln>
        </p:spPr>
        <p:txBody>
          <a:bodyPr spcFirstLastPara="1" wrap="square" lIns="0" tIns="191125"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Apparently, there is no relation between payload and success rate to orbit GTO;</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5"/>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ISS orbit has the widest range of payload and a good rate of success;</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There are few launches to the orbits SO and GEO.</a:t>
            </a:r>
            <a:endParaRPr sz="2200" b="0" i="0" u="none" strike="noStrike" cap="none">
              <a:latin typeface="Helvetica Neue"/>
              <a:ea typeface="Helvetica Neue"/>
              <a:cs typeface="Helvetica Neue"/>
              <a:sym typeface="Helvetica Neue"/>
            </a:endParaRPr>
          </a:p>
        </p:txBody>
      </p:sp>
      <p:sp>
        <p:nvSpPr>
          <p:cNvPr id="262" name="Google Shape;262;p25"/>
          <p:cNvSpPr txBox="1">
            <a:spLocks noGrp="1"/>
          </p:cNvSpPr>
          <p:nvPr>
            <p:ph type="title"/>
          </p:nvPr>
        </p:nvSpPr>
        <p:spPr>
          <a:xfrm>
            <a:off x="849003" y="418775"/>
            <a:ext cx="65556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Payload vs. Orbit Type</a:t>
            </a:r>
            <a:endParaRPr/>
          </a:p>
        </p:txBody>
      </p:sp>
      <p:pic>
        <p:nvPicPr>
          <p:cNvPr id="263" name="Google Shape;263;p25"/>
          <p:cNvPicPr preferRelativeResize="0"/>
          <p:nvPr/>
        </p:nvPicPr>
        <p:blipFill rotWithShape="1">
          <a:blip r:embed="rId3">
            <a:alphaModFix/>
          </a:blip>
          <a:srcRect/>
          <a:stretch/>
        </p:blipFill>
        <p:spPr>
          <a:xfrm>
            <a:off x="769619" y="1442719"/>
            <a:ext cx="10688320" cy="2382519"/>
          </a:xfrm>
          <a:prstGeom prst="rect">
            <a:avLst/>
          </a:prstGeom>
          <a:noFill/>
          <a:ln>
            <a:noFill/>
          </a:ln>
        </p:spPr>
      </p:pic>
      <p:sp>
        <p:nvSpPr>
          <p:cNvPr id="264" name="Google Shape;264;p25"/>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6"/>
          <p:cNvSpPr txBox="1"/>
          <p:nvPr/>
        </p:nvSpPr>
        <p:spPr>
          <a:xfrm>
            <a:off x="848994" y="2085975"/>
            <a:ext cx="5510530" cy="1880235"/>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Success rate started increasing in 2013 and</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0"/>
              </a:spcBef>
              <a:spcAft>
                <a:spcPts val="0"/>
              </a:spcAft>
              <a:buNone/>
            </a:pPr>
            <a:r>
              <a:rPr lang="en-US" sz="2200" b="0" i="0" u="none" strike="noStrike" cap="none">
                <a:solidFill>
                  <a:srgbClr val="292929"/>
                </a:solidFill>
                <a:latin typeface="Helvetica Neue"/>
                <a:ea typeface="Helvetica Neue"/>
                <a:cs typeface="Helvetica Neue"/>
                <a:sym typeface="Helvetica Neue"/>
              </a:rPr>
              <a:t>kept until 2020;</a:t>
            </a:r>
            <a:endParaRPr sz="2200" b="0" i="0" u="none" strike="noStrike" cap="none">
              <a:latin typeface="Helvetica Neue"/>
              <a:ea typeface="Helvetica Neue"/>
              <a:cs typeface="Helvetica Neue"/>
              <a:sym typeface="Helvetica Neue"/>
            </a:endParaRPr>
          </a:p>
          <a:p>
            <a:pPr marL="241300" marR="44958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It seems that the first three years were a  period of adjusts and improvement of  technology.</a:t>
            </a:r>
            <a:endParaRPr sz="2200" b="0" i="0" u="none" strike="noStrike" cap="none">
              <a:latin typeface="Helvetica Neue"/>
              <a:ea typeface="Helvetica Neue"/>
              <a:cs typeface="Helvetica Neue"/>
              <a:sym typeface="Helvetica Neue"/>
            </a:endParaRPr>
          </a:p>
        </p:txBody>
      </p:sp>
      <p:sp>
        <p:nvSpPr>
          <p:cNvPr id="270" name="Google Shape;270;p26"/>
          <p:cNvSpPr txBox="1">
            <a:spLocks noGrp="1"/>
          </p:cNvSpPr>
          <p:nvPr>
            <p:ph type="title"/>
          </p:nvPr>
        </p:nvSpPr>
        <p:spPr>
          <a:xfrm>
            <a:off x="849003" y="418525"/>
            <a:ext cx="87090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Launch Success Yearly Trend</a:t>
            </a:r>
            <a:endParaRPr/>
          </a:p>
        </p:txBody>
      </p:sp>
      <p:pic>
        <p:nvPicPr>
          <p:cNvPr id="271" name="Google Shape;271;p26"/>
          <p:cNvPicPr preferRelativeResize="0"/>
          <p:nvPr/>
        </p:nvPicPr>
        <p:blipFill rotWithShape="1">
          <a:blip r:embed="rId3">
            <a:alphaModFix/>
          </a:blip>
          <a:srcRect/>
          <a:stretch/>
        </p:blipFill>
        <p:spPr>
          <a:xfrm>
            <a:off x="7741919" y="2070100"/>
            <a:ext cx="3543300" cy="2494280"/>
          </a:xfrm>
          <a:prstGeom prst="rect">
            <a:avLst/>
          </a:prstGeom>
          <a:noFill/>
          <a:ln>
            <a:noFill/>
          </a:ln>
        </p:spPr>
      </p:pic>
      <p:sp>
        <p:nvSpPr>
          <p:cNvPr id="272" name="Google Shape;272;p26"/>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7"/>
          <p:cNvSpPr txBox="1"/>
          <p:nvPr/>
        </p:nvSpPr>
        <p:spPr>
          <a:xfrm>
            <a:off x="848994" y="1841880"/>
            <a:ext cx="5706110"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According to data, there are four launch sites:</a:t>
            </a:r>
            <a:endParaRPr sz="2200" b="0" i="0" u="none" strike="noStrike" cap="none">
              <a:latin typeface="Helvetica Neue"/>
              <a:ea typeface="Helvetica Neue"/>
              <a:cs typeface="Helvetica Neue"/>
              <a:sym typeface="Helvetica Neue"/>
            </a:endParaRPr>
          </a:p>
        </p:txBody>
      </p:sp>
      <p:sp>
        <p:nvSpPr>
          <p:cNvPr id="278" name="Google Shape;278;p27"/>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27</a:t>
            </a:fld>
            <a:endParaRPr/>
          </a:p>
        </p:txBody>
      </p:sp>
      <p:sp>
        <p:nvSpPr>
          <p:cNvPr id="279" name="Google Shape;279;p27"/>
          <p:cNvSpPr txBox="1"/>
          <p:nvPr/>
        </p:nvSpPr>
        <p:spPr>
          <a:xfrm>
            <a:off x="848994" y="4920932"/>
            <a:ext cx="9072880" cy="696595"/>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They are obtained by selecting unique occurrences of “launch_site” values</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5"/>
              </a:spcBef>
              <a:spcAft>
                <a:spcPts val="0"/>
              </a:spcAft>
              <a:buNone/>
            </a:pPr>
            <a:r>
              <a:rPr lang="en-US" sz="2200" b="0" i="0" u="none" strike="noStrike" cap="none">
                <a:solidFill>
                  <a:srgbClr val="292929"/>
                </a:solidFill>
                <a:latin typeface="Helvetica Neue"/>
                <a:ea typeface="Helvetica Neue"/>
                <a:cs typeface="Helvetica Neue"/>
                <a:sym typeface="Helvetica Neue"/>
              </a:rPr>
              <a:t>from the dataset.</a:t>
            </a:r>
            <a:endParaRPr sz="2200" b="0" i="0" u="none" strike="noStrike" cap="none">
              <a:latin typeface="Helvetica Neue"/>
              <a:ea typeface="Helvetica Neue"/>
              <a:cs typeface="Helvetica Neue"/>
              <a:sym typeface="Helvetica Neue"/>
            </a:endParaRPr>
          </a:p>
        </p:txBody>
      </p:sp>
      <p:sp>
        <p:nvSpPr>
          <p:cNvPr id="280" name="Google Shape;280;p27"/>
          <p:cNvSpPr txBox="1">
            <a:spLocks noGrp="1"/>
          </p:cNvSpPr>
          <p:nvPr>
            <p:ph type="title"/>
          </p:nvPr>
        </p:nvSpPr>
        <p:spPr>
          <a:xfrm>
            <a:off x="849005" y="418525"/>
            <a:ext cx="82785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All Launch Site Names</a:t>
            </a:r>
            <a:endParaRPr/>
          </a:p>
        </p:txBody>
      </p:sp>
      <p:graphicFrame>
        <p:nvGraphicFramePr>
          <p:cNvPr id="281" name="Google Shape;281;p27"/>
          <p:cNvGraphicFramePr/>
          <p:nvPr/>
        </p:nvGraphicFramePr>
        <p:xfrm>
          <a:off x="1530603" y="2623185"/>
          <a:ext cx="1894200" cy="1854250"/>
        </p:xfrm>
        <a:graphic>
          <a:graphicData uri="http://schemas.openxmlformats.org/drawingml/2006/table">
            <a:tbl>
              <a:tblPr firstRow="1" bandRow="1">
                <a:noFill/>
                <a:tableStyleId>{0320ED7C-5975-4A01-9269-65D399E0C2D5}</a:tableStyleId>
              </a:tblPr>
              <a:tblGrid>
                <a:gridCol w="1894200">
                  <a:extLst>
                    <a:ext uri="{9D8B030D-6E8A-4147-A177-3AD203B41FA5}">
                      <a16:colId xmlns:a16="http://schemas.microsoft.com/office/drawing/2014/main" val="20000"/>
                    </a:ext>
                  </a:extLst>
                </a:gridCol>
              </a:tblGrid>
              <a:tr h="370850">
                <a:tc>
                  <a:txBody>
                    <a:bodyPr/>
                    <a:lstStyle/>
                    <a:p>
                      <a:pPr marL="91440"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Launch Site</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CCAFS LC-40</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CCAFS SLC-40</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2"/>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KSC LC-39A</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3"/>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VAFB SLC-4E</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8"/>
          <p:cNvSpPr txBox="1"/>
          <p:nvPr/>
        </p:nvSpPr>
        <p:spPr>
          <a:xfrm>
            <a:off x="848994" y="1841880"/>
            <a:ext cx="5846445"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5 records where launch sites begin with `CCA`:</a:t>
            </a:r>
            <a:endParaRPr sz="2200" b="0" i="0" u="none" strike="noStrike" cap="none">
              <a:latin typeface="Helvetica Neue"/>
              <a:ea typeface="Helvetica Neue"/>
              <a:cs typeface="Helvetica Neue"/>
              <a:sym typeface="Helvetica Neue"/>
            </a:endParaRPr>
          </a:p>
        </p:txBody>
      </p:sp>
      <p:sp>
        <p:nvSpPr>
          <p:cNvPr id="287" name="Google Shape;287;p28"/>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28</a:t>
            </a:fld>
            <a:endParaRPr/>
          </a:p>
        </p:txBody>
      </p:sp>
      <p:sp>
        <p:nvSpPr>
          <p:cNvPr id="288" name="Google Shape;288;p28"/>
          <p:cNvSpPr txBox="1"/>
          <p:nvPr/>
        </p:nvSpPr>
        <p:spPr>
          <a:xfrm>
            <a:off x="848994" y="5434647"/>
            <a:ext cx="7169784"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Here we can see five samples of Cape Canaveral launches.</a:t>
            </a:r>
            <a:endParaRPr sz="2200" b="0" i="0" u="none" strike="noStrike" cap="none">
              <a:latin typeface="Helvetica Neue"/>
              <a:ea typeface="Helvetica Neue"/>
              <a:cs typeface="Helvetica Neue"/>
              <a:sym typeface="Helvetica Neue"/>
            </a:endParaRPr>
          </a:p>
        </p:txBody>
      </p:sp>
      <p:sp>
        <p:nvSpPr>
          <p:cNvPr id="289" name="Google Shape;289;p28"/>
          <p:cNvSpPr txBox="1">
            <a:spLocks noGrp="1"/>
          </p:cNvSpPr>
          <p:nvPr>
            <p:ph type="title"/>
          </p:nvPr>
        </p:nvSpPr>
        <p:spPr>
          <a:xfrm>
            <a:off x="849001" y="418525"/>
            <a:ext cx="81957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Launch Site Names Begin with 'CCA'</a:t>
            </a:r>
            <a:endParaRPr/>
          </a:p>
        </p:txBody>
      </p:sp>
      <p:graphicFrame>
        <p:nvGraphicFramePr>
          <p:cNvPr id="290" name="Google Shape;290;p28"/>
          <p:cNvGraphicFramePr/>
          <p:nvPr/>
        </p:nvGraphicFramePr>
        <p:xfrm>
          <a:off x="763663" y="2284095"/>
          <a:ext cx="10627400" cy="2997200"/>
        </p:xfrm>
        <a:graphic>
          <a:graphicData uri="http://schemas.openxmlformats.org/drawingml/2006/table">
            <a:tbl>
              <a:tblPr firstRow="1" bandRow="1">
                <a:noFill/>
                <a:tableStyleId>{0320ED7C-5975-4A01-9269-65D399E0C2D5}</a:tableStyleId>
              </a:tblPr>
              <a:tblGrid>
                <a:gridCol w="1063000">
                  <a:extLst>
                    <a:ext uri="{9D8B030D-6E8A-4147-A177-3AD203B41FA5}">
                      <a16:colId xmlns:a16="http://schemas.microsoft.com/office/drawing/2014/main" val="20000"/>
                    </a:ext>
                  </a:extLst>
                </a:gridCol>
                <a:gridCol w="1063000">
                  <a:extLst>
                    <a:ext uri="{9D8B030D-6E8A-4147-A177-3AD203B41FA5}">
                      <a16:colId xmlns:a16="http://schemas.microsoft.com/office/drawing/2014/main" val="20001"/>
                    </a:ext>
                  </a:extLst>
                </a:gridCol>
                <a:gridCol w="1063000">
                  <a:extLst>
                    <a:ext uri="{9D8B030D-6E8A-4147-A177-3AD203B41FA5}">
                      <a16:colId xmlns:a16="http://schemas.microsoft.com/office/drawing/2014/main" val="20002"/>
                    </a:ext>
                  </a:extLst>
                </a:gridCol>
                <a:gridCol w="1063000">
                  <a:extLst>
                    <a:ext uri="{9D8B030D-6E8A-4147-A177-3AD203B41FA5}">
                      <a16:colId xmlns:a16="http://schemas.microsoft.com/office/drawing/2014/main" val="20003"/>
                    </a:ext>
                  </a:extLst>
                </a:gridCol>
                <a:gridCol w="1388750">
                  <a:extLst>
                    <a:ext uri="{9D8B030D-6E8A-4147-A177-3AD203B41FA5}">
                      <a16:colId xmlns:a16="http://schemas.microsoft.com/office/drawing/2014/main" val="20004"/>
                    </a:ext>
                  </a:extLst>
                </a:gridCol>
                <a:gridCol w="904875">
                  <a:extLst>
                    <a:ext uri="{9D8B030D-6E8A-4147-A177-3AD203B41FA5}">
                      <a16:colId xmlns:a16="http://schemas.microsoft.com/office/drawing/2014/main" val="20005"/>
                    </a:ext>
                  </a:extLst>
                </a:gridCol>
                <a:gridCol w="894725">
                  <a:extLst>
                    <a:ext uri="{9D8B030D-6E8A-4147-A177-3AD203B41FA5}">
                      <a16:colId xmlns:a16="http://schemas.microsoft.com/office/drawing/2014/main" val="20006"/>
                    </a:ext>
                  </a:extLst>
                </a:gridCol>
                <a:gridCol w="1062350">
                  <a:extLst>
                    <a:ext uri="{9D8B030D-6E8A-4147-A177-3AD203B41FA5}">
                      <a16:colId xmlns:a16="http://schemas.microsoft.com/office/drawing/2014/main" val="20007"/>
                    </a:ext>
                  </a:extLst>
                </a:gridCol>
                <a:gridCol w="902325">
                  <a:extLst>
                    <a:ext uri="{9D8B030D-6E8A-4147-A177-3AD203B41FA5}">
                      <a16:colId xmlns:a16="http://schemas.microsoft.com/office/drawing/2014/main" val="20008"/>
                    </a:ext>
                  </a:extLst>
                </a:gridCol>
                <a:gridCol w="1222375">
                  <a:extLst>
                    <a:ext uri="{9D8B030D-6E8A-4147-A177-3AD203B41FA5}">
                      <a16:colId xmlns:a16="http://schemas.microsoft.com/office/drawing/2014/main" val="20009"/>
                    </a:ext>
                  </a:extLst>
                </a:gridCol>
              </a:tblGrid>
              <a:tr h="518150">
                <a:tc>
                  <a:txBody>
                    <a:bodyPr/>
                    <a:lstStyle/>
                    <a:p>
                      <a:pPr marL="91440" marR="0"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Date</a:t>
                      </a:r>
                      <a:endParaRPr sz="1400" u="none" strike="noStrike" cap="none">
                        <a:latin typeface="Calibri"/>
                        <a:ea typeface="Calibri"/>
                        <a:cs typeface="Calibri"/>
                        <a:sym typeface="Calibri"/>
                      </a:endParaRPr>
                    </a:p>
                  </a:txBody>
                  <a:tcPr marL="0" marR="0" marT="1428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1440" marR="0"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Time UTC</a:t>
                      </a:r>
                      <a:endParaRPr sz="1400" u="none" strike="noStrike" cap="none">
                        <a:latin typeface="Calibri"/>
                        <a:ea typeface="Calibri"/>
                        <a:cs typeface="Calibri"/>
                        <a:sym typeface="Calibri"/>
                      </a:endParaRPr>
                    </a:p>
                  </a:txBody>
                  <a:tcPr marL="0" marR="0" marT="1428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2075" marR="391795"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Booster  Version</a:t>
                      </a:r>
                      <a:endParaRPr sz="1400" u="none" strike="noStrike" cap="none">
                        <a:latin typeface="Calibri"/>
                        <a:ea typeface="Calibri"/>
                        <a:cs typeface="Calibri"/>
                        <a:sym typeface="Calibri"/>
                      </a:endParaRPr>
                    </a:p>
                  </a:txBody>
                  <a:tcPr marL="0" marR="0" marT="362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2075" marR="0"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Launch Site</a:t>
                      </a:r>
                      <a:endParaRPr sz="1400" u="none" strike="noStrike" cap="none">
                        <a:latin typeface="Calibri"/>
                        <a:ea typeface="Calibri"/>
                        <a:cs typeface="Calibri"/>
                        <a:sym typeface="Calibri"/>
                      </a:endParaRPr>
                    </a:p>
                  </a:txBody>
                  <a:tcPr marL="0" marR="0" marT="1428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2075" marR="0"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Payload</a:t>
                      </a:r>
                      <a:endParaRPr sz="1400" u="none" strike="noStrike" cap="none">
                        <a:latin typeface="Calibri"/>
                        <a:ea typeface="Calibri"/>
                        <a:cs typeface="Calibri"/>
                        <a:sym typeface="Calibri"/>
                      </a:endParaRPr>
                    </a:p>
                  </a:txBody>
                  <a:tcPr marL="0" marR="0" marT="1428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2710" marR="207009"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Payload  Mass kg</a:t>
                      </a:r>
                      <a:endParaRPr sz="1400" u="none" strike="noStrike" cap="none">
                        <a:latin typeface="Calibri"/>
                        <a:ea typeface="Calibri"/>
                        <a:cs typeface="Calibri"/>
                        <a:sym typeface="Calibri"/>
                      </a:endParaRPr>
                    </a:p>
                  </a:txBody>
                  <a:tcPr marL="0" marR="0" marT="362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2710" marR="0"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Orbit</a:t>
                      </a:r>
                      <a:endParaRPr sz="1400" u="none" strike="noStrike" cap="none">
                        <a:latin typeface="Calibri"/>
                        <a:ea typeface="Calibri"/>
                        <a:cs typeface="Calibri"/>
                        <a:sym typeface="Calibri"/>
                      </a:endParaRPr>
                    </a:p>
                  </a:txBody>
                  <a:tcPr marL="0" marR="0" marT="1428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2710" marR="0"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Customer</a:t>
                      </a:r>
                      <a:endParaRPr sz="1400" u="none" strike="noStrike" cap="none">
                        <a:latin typeface="Calibri"/>
                        <a:ea typeface="Calibri"/>
                        <a:cs typeface="Calibri"/>
                        <a:sym typeface="Calibri"/>
                      </a:endParaRPr>
                    </a:p>
                  </a:txBody>
                  <a:tcPr marL="0" marR="0" marT="1428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3345" marR="123189"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Mission  Outcome</a:t>
                      </a:r>
                      <a:endParaRPr sz="1400" u="none" strike="noStrike" cap="none">
                        <a:latin typeface="Calibri"/>
                        <a:ea typeface="Calibri"/>
                        <a:cs typeface="Calibri"/>
                        <a:sym typeface="Calibri"/>
                      </a:endParaRPr>
                    </a:p>
                  </a:txBody>
                  <a:tcPr marL="0" marR="0" marT="362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3345" marR="443230" lvl="0" indent="0" algn="l" rtl="0">
                        <a:lnSpc>
                          <a:spcPct val="100000"/>
                        </a:lnSpc>
                        <a:spcBef>
                          <a:spcPts val="0"/>
                        </a:spcBef>
                        <a:spcAft>
                          <a:spcPts val="0"/>
                        </a:spcAft>
                        <a:buNone/>
                      </a:pPr>
                      <a:r>
                        <a:rPr lang="en-US" sz="1400" b="1" u="none" strike="noStrike" cap="none">
                          <a:solidFill>
                            <a:srgbClr val="FFFFFF"/>
                          </a:solidFill>
                          <a:latin typeface="Calibri"/>
                          <a:ea typeface="Calibri"/>
                          <a:cs typeface="Calibri"/>
                          <a:sym typeface="Calibri"/>
                        </a:rPr>
                        <a:t>Landing  Outcome</a:t>
                      </a:r>
                      <a:endParaRPr sz="1400" u="none" strike="noStrike" cap="none">
                        <a:latin typeface="Calibri"/>
                        <a:ea typeface="Calibri"/>
                        <a:cs typeface="Calibri"/>
                        <a:sym typeface="Calibri"/>
                      </a:endParaRPr>
                    </a:p>
                  </a:txBody>
                  <a:tcPr marL="0" marR="0" marT="362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457200">
                <a:tc>
                  <a:txBody>
                    <a:bodyPr/>
                    <a:lstStyle/>
                    <a:p>
                      <a:pPr marL="91440" marR="0" lvl="0" indent="0" algn="l" rtl="0">
                        <a:lnSpc>
                          <a:spcPct val="100000"/>
                        </a:lnSpc>
                        <a:spcBef>
                          <a:spcPts val="0"/>
                        </a:spcBef>
                        <a:spcAft>
                          <a:spcPts val="0"/>
                        </a:spcAft>
                        <a:buNone/>
                      </a:pPr>
                      <a:r>
                        <a:rPr lang="en-US" sz="1200" u="none" strike="noStrike" cap="none">
                          <a:latin typeface="Calibri"/>
                          <a:ea typeface="Calibri"/>
                          <a:cs typeface="Calibri"/>
                          <a:sym typeface="Calibri"/>
                        </a:rPr>
                        <a:t>2010-06-04</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1440" marR="0" lvl="0" indent="0" algn="l" rtl="0">
                        <a:lnSpc>
                          <a:spcPct val="100000"/>
                        </a:lnSpc>
                        <a:spcBef>
                          <a:spcPts val="0"/>
                        </a:spcBef>
                        <a:spcAft>
                          <a:spcPts val="0"/>
                        </a:spcAft>
                        <a:buNone/>
                      </a:pPr>
                      <a:r>
                        <a:rPr lang="en-US" sz="1200" u="none" strike="noStrike" cap="none">
                          <a:latin typeface="Calibri"/>
                          <a:ea typeface="Calibri"/>
                          <a:cs typeface="Calibri"/>
                          <a:sym typeface="Calibri"/>
                        </a:rPr>
                        <a:t>18:45:00</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0" marR="1905" lvl="0" indent="0" algn="ctr" rtl="0">
                        <a:lnSpc>
                          <a:spcPct val="100000"/>
                        </a:lnSpc>
                        <a:spcBef>
                          <a:spcPts val="0"/>
                        </a:spcBef>
                        <a:spcAft>
                          <a:spcPts val="0"/>
                        </a:spcAft>
                        <a:buNone/>
                      </a:pPr>
                      <a:r>
                        <a:rPr lang="en-US" sz="1200" u="none" strike="noStrike" cap="none">
                          <a:latin typeface="Calibri"/>
                          <a:ea typeface="Calibri"/>
                          <a:cs typeface="Calibri"/>
                          <a:sym typeface="Calibri"/>
                        </a:rPr>
                        <a:t>F9 v1.0 B0003</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200" b="1" u="none" strike="noStrike" cap="none">
                          <a:latin typeface="Calibri"/>
                          <a:ea typeface="Calibri"/>
                          <a:cs typeface="Calibri"/>
                          <a:sym typeface="Calibri"/>
                        </a:rPr>
                        <a:t>CCA</a:t>
                      </a:r>
                      <a:r>
                        <a:rPr lang="en-US" sz="1200" u="none" strike="noStrike" cap="none">
                          <a:latin typeface="Calibri"/>
                          <a:ea typeface="Calibri"/>
                          <a:cs typeface="Calibri"/>
                          <a:sym typeface="Calibri"/>
                        </a:rPr>
                        <a:t>FS LC-40</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155575" lvl="0" indent="0" algn="l" rtl="0">
                        <a:lnSpc>
                          <a:spcPct val="100000"/>
                        </a:lnSpc>
                        <a:spcBef>
                          <a:spcPts val="0"/>
                        </a:spcBef>
                        <a:spcAft>
                          <a:spcPts val="0"/>
                        </a:spcAft>
                        <a:buNone/>
                      </a:pPr>
                      <a:r>
                        <a:rPr lang="en-US" sz="1200" u="none" strike="noStrike" cap="none">
                          <a:latin typeface="Calibri"/>
                          <a:ea typeface="Calibri"/>
                          <a:cs typeface="Calibri"/>
                          <a:sym typeface="Calibri"/>
                        </a:rPr>
                        <a:t>Dragon Spacecraft  Qualification Unit</a:t>
                      </a:r>
                      <a:endParaRPr sz="1200" u="none" strike="noStrike" cap="none">
                        <a:latin typeface="Calibri"/>
                        <a:ea typeface="Calibri"/>
                        <a:cs typeface="Calibri"/>
                        <a:sym typeface="Calibri"/>
                      </a:endParaRPr>
                    </a:p>
                  </a:txBody>
                  <a:tcPr marL="0" marR="0" marT="368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0</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LEO</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SpaceX</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3345" marR="0" lvl="0" indent="0" algn="l" rtl="0">
                        <a:lnSpc>
                          <a:spcPct val="100000"/>
                        </a:lnSpc>
                        <a:spcBef>
                          <a:spcPts val="0"/>
                        </a:spcBef>
                        <a:spcAft>
                          <a:spcPts val="0"/>
                        </a:spcAft>
                        <a:buNone/>
                      </a:pPr>
                      <a:r>
                        <a:rPr lang="en-US" sz="1200" u="none" strike="noStrike" cap="none">
                          <a:latin typeface="Calibri"/>
                          <a:ea typeface="Calibri"/>
                          <a:cs typeface="Calibri"/>
                          <a:sym typeface="Calibri"/>
                        </a:rPr>
                        <a:t>Success</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3345" marR="400685" lvl="0" indent="0" algn="l" rtl="0">
                        <a:lnSpc>
                          <a:spcPct val="100000"/>
                        </a:lnSpc>
                        <a:spcBef>
                          <a:spcPts val="0"/>
                        </a:spcBef>
                        <a:spcAft>
                          <a:spcPts val="0"/>
                        </a:spcAft>
                        <a:buNone/>
                      </a:pPr>
                      <a:r>
                        <a:rPr lang="en-US" sz="1200" u="none" strike="noStrike" cap="none">
                          <a:latin typeface="Calibri"/>
                          <a:ea typeface="Calibri"/>
                          <a:cs typeface="Calibri"/>
                          <a:sym typeface="Calibri"/>
                        </a:rPr>
                        <a:t>Failure  (parachute)</a:t>
                      </a:r>
                      <a:endParaRPr sz="1200" u="none" strike="noStrike" cap="none">
                        <a:latin typeface="Calibri"/>
                        <a:ea typeface="Calibri"/>
                        <a:cs typeface="Calibri"/>
                        <a:sym typeface="Calibri"/>
                      </a:endParaRPr>
                    </a:p>
                  </a:txBody>
                  <a:tcPr marL="0" marR="0" marT="368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r h="822950">
                <a:tc>
                  <a:txBody>
                    <a:bodyPr/>
                    <a:lstStyle/>
                    <a:p>
                      <a:pPr marL="0" marR="0" lvl="0" indent="0" algn="l" rtl="0">
                        <a:lnSpc>
                          <a:spcPct val="100000"/>
                        </a:lnSpc>
                        <a:spcBef>
                          <a:spcPts val="0"/>
                        </a:spcBef>
                        <a:spcAft>
                          <a:spcPts val="0"/>
                        </a:spcAft>
                        <a:buNone/>
                      </a:pPr>
                      <a:endParaRPr sz="1200" u="none" strike="noStrike" cap="none">
                        <a:latin typeface="Times New Roman"/>
                        <a:ea typeface="Times New Roman"/>
                        <a:cs typeface="Times New Roman"/>
                        <a:sym typeface="Times New Roman"/>
                      </a:endParaRPr>
                    </a:p>
                    <a:p>
                      <a:pPr marL="91440" marR="0" lvl="0" indent="0" algn="l" rtl="0">
                        <a:lnSpc>
                          <a:spcPct val="100000"/>
                        </a:lnSpc>
                        <a:spcBef>
                          <a:spcPts val="1070"/>
                        </a:spcBef>
                        <a:spcAft>
                          <a:spcPts val="0"/>
                        </a:spcAft>
                        <a:buNone/>
                      </a:pPr>
                      <a:r>
                        <a:rPr lang="en-US" sz="1200" u="none" strike="noStrike" cap="none">
                          <a:latin typeface="Calibri"/>
                          <a:ea typeface="Calibri"/>
                          <a:cs typeface="Calibri"/>
                          <a:sym typeface="Calibri"/>
                        </a:rPr>
                        <a:t>2010-12-08</a:t>
                      </a:r>
                      <a:endParaRPr sz="1200" u="none" strike="noStrike" cap="none">
                        <a:latin typeface="Calibri"/>
                        <a:ea typeface="Calibri"/>
                        <a:cs typeface="Calibri"/>
                        <a:sym typeface="Calibri"/>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0" lvl="0" indent="0" algn="l" rtl="0">
                        <a:lnSpc>
                          <a:spcPct val="100000"/>
                        </a:lnSpc>
                        <a:spcBef>
                          <a:spcPts val="0"/>
                        </a:spcBef>
                        <a:spcAft>
                          <a:spcPts val="0"/>
                        </a:spcAft>
                        <a:buNone/>
                      </a:pPr>
                      <a:endParaRPr sz="1200" u="none" strike="noStrike" cap="none">
                        <a:latin typeface="Times New Roman"/>
                        <a:ea typeface="Times New Roman"/>
                        <a:cs typeface="Times New Roman"/>
                        <a:sym typeface="Times New Roman"/>
                      </a:endParaRPr>
                    </a:p>
                    <a:p>
                      <a:pPr marL="91440" marR="0" lvl="0" indent="0" algn="l" rtl="0">
                        <a:lnSpc>
                          <a:spcPct val="100000"/>
                        </a:lnSpc>
                        <a:spcBef>
                          <a:spcPts val="1070"/>
                        </a:spcBef>
                        <a:spcAft>
                          <a:spcPts val="0"/>
                        </a:spcAft>
                        <a:buNone/>
                      </a:pPr>
                      <a:r>
                        <a:rPr lang="en-US" sz="1200" u="none" strike="noStrike" cap="none">
                          <a:latin typeface="Calibri"/>
                          <a:ea typeface="Calibri"/>
                          <a:cs typeface="Calibri"/>
                          <a:sym typeface="Calibri"/>
                        </a:rPr>
                        <a:t>15:43:00</a:t>
                      </a:r>
                      <a:endParaRPr sz="1200" u="none" strike="noStrike" cap="none">
                        <a:latin typeface="Calibri"/>
                        <a:ea typeface="Calibri"/>
                        <a:cs typeface="Calibri"/>
                        <a:sym typeface="Calibri"/>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0" lvl="0" indent="0" algn="l" rtl="0">
                        <a:lnSpc>
                          <a:spcPct val="100000"/>
                        </a:lnSpc>
                        <a:spcBef>
                          <a:spcPts val="0"/>
                        </a:spcBef>
                        <a:spcAft>
                          <a:spcPts val="0"/>
                        </a:spcAft>
                        <a:buNone/>
                      </a:pPr>
                      <a:endParaRPr sz="1200" u="none" strike="noStrike" cap="none">
                        <a:latin typeface="Times New Roman"/>
                        <a:ea typeface="Times New Roman"/>
                        <a:cs typeface="Times New Roman"/>
                        <a:sym typeface="Times New Roman"/>
                      </a:endParaRPr>
                    </a:p>
                    <a:p>
                      <a:pPr marL="0" marR="1905" lvl="0" indent="0" algn="ctr" rtl="0">
                        <a:lnSpc>
                          <a:spcPct val="100000"/>
                        </a:lnSpc>
                        <a:spcBef>
                          <a:spcPts val="1070"/>
                        </a:spcBef>
                        <a:spcAft>
                          <a:spcPts val="0"/>
                        </a:spcAft>
                        <a:buNone/>
                      </a:pPr>
                      <a:r>
                        <a:rPr lang="en-US" sz="1200" u="none" strike="noStrike" cap="none">
                          <a:latin typeface="Calibri"/>
                          <a:ea typeface="Calibri"/>
                          <a:cs typeface="Calibri"/>
                          <a:sym typeface="Calibri"/>
                        </a:rPr>
                        <a:t>F9 v1.0 B0004</a:t>
                      </a:r>
                      <a:endParaRPr sz="1200" u="none" strike="noStrike" cap="none">
                        <a:latin typeface="Calibri"/>
                        <a:ea typeface="Calibri"/>
                        <a:cs typeface="Calibri"/>
                        <a:sym typeface="Calibri"/>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0" lvl="0" indent="0" algn="l" rtl="0">
                        <a:lnSpc>
                          <a:spcPct val="100000"/>
                        </a:lnSpc>
                        <a:spcBef>
                          <a:spcPts val="0"/>
                        </a:spcBef>
                        <a:spcAft>
                          <a:spcPts val="0"/>
                        </a:spcAft>
                        <a:buNone/>
                      </a:pPr>
                      <a:endParaRPr sz="1200" u="none" strike="noStrike" cap="none">
                        <a:latin typeface="Times New Roman"/>
                        <a:ea typeface="Times New Roman"/>
                        <a:cs typeface="Times New Roman"/>
                        <a:sym typeface="Times New Roman"/>
                      </a:endParaRPr>
                    </a:p>
                    <a:p>
                      <a:pPr marL="92075" marR="0" lvl="0" indent="0" algn="l" rtl="0">
                        <a:lnSpc>
                          <a:spcPct val="100000"/>
                        </a:lnSpc>
                        <a:spcBef>
                          <a:spcPts val="1070"/>
                        </a:spcBef>
                        <a:spcAft>
                          <a:spcPts val="0"/>
                        </a:spcAft>
                        <a:buNone/>
                      </a:pPr>
                      <a:r>
                        <a:rPr lang="en-US" sz="1200" b="1" u="none" strike="noStrike" cap="none">
                          <a:latin typeface="Calibri"/>
                          <a:ea typeface="Calibri"/>
                          <a:cs typeface="Calibri"/>
                          <a:sym typeface="Calibri"/>
                        </a:rPr>
                        <a:t>CCA</a:t>
                      </a:r>
                      <a:r>
                        <a:rPr lang="en-US" sz="1200" u="none" strike="noStrike" cap="none">
                          <a:latin typeface="Calibri"/>
                          <a:ea typeface="Calibri"/>
                          <a:cs typeface="Calibri"/>
                          <a:sym typeface="Calibri"/>
                        </a:rPr>
                        <a:t>FS LC-40</a:t>
                      </a:r>
                      <a:endParaRPr sz="1200" u="none" strike="noStrike" cap="none">
                        <a:latin typeface="Calibri"/>
                        <a:ea typeface="Calibri"/>
                        <a:cs typeface="Calibri"/>
                        <a:sym typeface="Calibri"/>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075" marR="95250" lvl="0" indent="0" algn="l" rtl="0">
                        <a:lnSpc>
                          <a:spcPct val="100000"/>
                        </a:lnSpc>
                        <a:spcBef>
                          <a:spcPts val="0"/>
                        </a:spcBef>
                        <a:spcAft>
                          <a:spcPts val="0"/>
                        </a:spcAft>
                        <a:buNone/>
                      </a:pPr>
                      <a:r>
                        <a:rPr lang="en-US" sz="1200" u="none" strike="noStrike" cap="none">
                          <a:latin typeface="Calibri"/>
                          <a:ea typeface="Calibri"/>
                          <a:cs typeface="Calibri"/>
                          <a:sym typeface="Calibri"/>
                        </a:rPr>
                        <a:t>Dragon demo flight  C1, two CubeSats,  barrel of Brouere  cheese</a:t>
                      </a:r>
                      <a:endParaRPr sz="1200" u="none" strike="noStrike" cap="none">
                        <a:latin typeface="Calibri"/>
                        <a:ea typeface="Calibri"/>
                        <a:cs typeface="Calibri"/>
                        <a:sym typeface="Calibri"/>
                      </a:endParaRPr>
                    </a:p>
                  </a:txBody>
                  <a:tcPr marL="0" marR="0" marT="368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0" lvl="0" indent="0" algn="l" rtl="0">
                        <a:lnSpc>
                          <a:spcPct val="100000"/>
                        </a:lnSpc>
                        <a:spcBef>
                          <a:spcPts val="0"/>
                        </a:spcBef>
                        <a:spcAft>
                          <a:spcPts val="0"/>
                        </a:spcAft>
                        <a:buNone/>
                      </a:pPr>
                      <a:endParaRPr sz="1200" u="none" strike="noStrike" cap="none">
                        <a:latin typeface="Times New Roman"/>
                        <a:ea typeface="Times New Roman"/>
                        <a:cs typeface="Times New Roman"/>
                        <a:sym typeface="Times New Roman"/>
                      </a:endParaRPr>
                    </a:p>
                    <a:p>
                      <a:pPr marL="92710" marR="0" lvl="0" indent="0" algn="l" rtl="0">
                        <a:lnSpc>
                          <a:spcPct val="100000"/>
                        </a:lnSpc>
                        <a:spcBef>
                          <a:spcPts val="1070"/>
                        </a:spcBef>
                        <a:spcAft>
                          <a:spcPts val="0"/>
                        </a:spcAft>
                        <a:buNone/>
                      </a:pPr>
                      <a:r>
                        <a:rPr lang="en-US" sz="1200" u="none" strike="noStrike" cap="none">
                          <a:latin typeface="Calibri"/>
                          <a:ea typeface="Calibri"/>
                          <a:cs typeface="Calibri"/>
                          <a:sym typeface="Calibri"/>
                        </a:rPr>
                        <a:t>0</a:t>
                      </a:r>
                      <a:endParaRPr sz="1200" u="none" strike="noStrike" cap="none">
                        <a:latin typeface="Calibri"/>
                        <a:ea typeface="Calibri"/>
                        <a:cs typeface="Calibri"/>
                        <a:sym typeface="Calibri"/>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0" lvl="0" indent="0" algn="l" rtl="0">
                        <a:lnSpc>
                          <a:spcPct val="100000"/>
                        </a:lnSpc>
                        <a:spcBef>
                          <a:spcPts val="0"/>
                        </a:spcBef>
                        <a:spcAft>
                          <a:spcPts val="0"/>
                        </a:spcAft>
                        <a:buNone/>
                      </a:pPr>
                      <a:endParaRPr sz="1200" u="none" strike="noStrike" cap="none">
                        <a:latin typeface="Times New Roman"/>
                        <a:ea typeface="Times New Roman"/>
                        <a:cs typeface="Times New Roman"/>
                        <a:sym typeface="Times New Roman"/>
                      </a:endParaRPr>
                    </a:p>
                    <a:p>
                      <a:pPr marL="92710" marR="0" lvl="0" indent="0" algn="l" rtl="0">
                        <a:lnSpc>
                          <a:spcPct val="100000"/>
                        </a:lnSpc>
                        <a:spcBef>
                          <a:spcPts val="1070"/>
                        </a:spcBef>
                        <a:spcAft>
                          <a:spcPts val="0"/>
                        </a:spcAft>
                        <a:buNone/>
                      </a:pPr>
                      <a:r>
                        <a:rPr lang="en-US" sz="1200" u="none" strike="noStrike" cap="none">
                          <a:latin typeface="Calibri"/>
                          <a:ea typeface="Calibri"/>
                          <a:cs typeface="Calibri"/>
                          <a:sym typeface="Calibri"/>
                        </a:rPr>
                        <a:t>LEO (ISS)</a:t>
                      </a:r>
                      <a:endParaRPr sz="1200" u="none" strike="noStrike" cap="none">
                        <a:latin typeface="Calibri"/>
                        <a:ea typeface="Calibri"/>
                        <a:cs typeface="Calibri"/>
                        <a:sym typeface="Calibri"/>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0" lvl="0" indent="0" algn="l" rtl="0">
                        <a:lnSpc>
                          <a:spcPct val="100000"/>
                        </a:lnSpc>
                        <a:spcBef>
                          <a:spcPts val="0"/>
                        </a:spcBef>
                        <a:spcAft>
                          <a:spcPts val="0"/>
                        </a:spcAft>
                        <a:buNone/>
                      </a:pPr>
                      <a:endParaRPr sz="1500" u="none" strike="noStrike" cap="none">
                        <a:latin typeface="Times New Roman"/>
                        <a:ea typeface="Times New Roman"/>
                        <a:cs typeface="Times New Roman"/>
                        <a:sym typeface="Times New Roman"/>
                      </a:endParaRPr>
                    </a:p>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NASA (COTS)</a:t>
                      </a:r>
                      <a:endParaRPr sz="1200" u="none" strike="noStrike" cap="none">
                        <a:latin typeface="Calibri"/>
                        <a:ea typeface="Calibri"/>
                        <a:cs typeface="Calibri"/>
                        <a:sym typeface="Calibri"/>
                      </a:endParaRPr>
                    </a:p>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NRO</a:t>
                      </a:r>
                      <a:endParaRPr sz="1200" u="none" strike="noStrike" cap="none">
                        <a:latin typeface="Calibri"/>
                        <a:ea typeface="Calibri"/>
                        <a:cs typeface="Calibri"/>
                        <a:sym typeface="Calibri"/>
                      </a:endParaRPr>
                    </a:p>
                  </a:txBody>
                  <a:tcPr marL="0" marR="0" marT="6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0" lvl="0" indent="0" algn="l" rtl="0">
                        <a:lnSpc>
                          <a:spcPct val="100000"/>
                        </a:lnSpc>
                        <a:spcBef>
                          <a:spcPts val="0"/>
                        </a:spcBef>
                        <a:spcAft>
                          <a:spcPts val="0"/>
                        </a:spcAft>
                        <a:buNone/>
                      </a:pPr>
                      <a:endParaRPr sz="1200" u="none" strike="noStrike" cap="none">
                        <a:latin typeface="Times New Roman"/>
                        <a:ea typeface="Times New Roman"/>
                        <a:cs typeface="Times New Roman"/>
                        <a:sym typeface="Times New Roman"/>
                      </a:endParaRPr>
                    </a:p>
                    <a:p>
                      <a:pPr marL="93345" marR="0" lvl="0" indent="0" algn="l" rtl="0">
                        <a:lnSpc>
                          <a:spcPct val="100000"/>
                        </a:lnSpc>
                        <a:spcBef>
                          <a:spcPts val="1070"/>
                        </a:spcBef>
                        <a:spcAft>
                          <a:spcPts val="0"/>
                        </a:spcAft>
                        <a:buNone/>
                      </a:pPr>
                      <a:r>
                        <a:rPr lang="en-US" sz="1200" u="none" strike="noStrike" cap="none">
                          <a:latin typeface="Calibri"/>
                          <a:ea typeface="Calibri"/>
                          <a:cs typeface="Calibri"/>
                          <a:sym typeface="Calibri"/>
                        </a:rPr>
                        <a:t>Success</a:t>
                      </a:r>
                      <a:endParaRPr sz="1200" u="none" strike="noStrike" cap="none">
                        <a:latin typeface="Calibri"/>
                        <a:ea typeface="Calibri"/>
                        <a:cs typeface="Calibri"/>
                        <a:sym typeface="Calibri"/>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0" lvl="0" indent="0" algn="l" rtl="0">
                        <a:lnSpc>
                          <a:spcPct val="100000"/>
                        </a:lnSpc>
                        <a:spcBef>
                          <a:spcPts val="0"/>
                        </a:spcBef>
                        <a:spcAft>
                          <a:spcPts val="0"/>
                        </a:spcAft>
                        <a:buNone/>
                      </a:pPr>
                      <a:endParaRPr sz="1500" u="none" strike="noStrike" cap="none">
                        <a:latin typeface="Times New Roman"/>
                        <a:ea typeface="Times New Roman"/>
                        <a:cs typeface="Times New Roman"/>
                        <a:sym typeface="Times New Roman"/>
                      </a:endParaRPr>
                    </a:p>
                    <a:p>
                      <a:pPr marL="93345" marR="0" lvl="0" indent="0" algn="l" rtl="0">
                        <a:lnSpc>
                          <a:spcPct val="100000"/>
                        </a:lnSpc>
                        <a:spcBef>
                          <a:spcPts val="0"/>
                        </a:spcBef>
                        <a:spcAft>
                          <a:spcPts val="0"/>
                        </a:spcAft>
                        <a:buNone/>
                      </a:pPr>
                      <a:r>
                        <a:rPr lang="en-US" sz="1200" u="none" strike="noStrike" cap="none">
                          <a:latin typeface="Calibri"/>
                          <a:ea typeface="Calibri"/>
                          <a:cs typeface="Calibri"/>
                          <a:sym typeface="Calibri"/>
                        </a:rPr>
                        <a:t>Failure</a:t>
                      </a:r>
                      <a:endParaRPr sz="1200" u="none" strike="noStrike" cap="none">
                        <a:latin typeface="Calibri"/>
                        <a:ea typeface="Calibri"/>
                        <a:cs typeface="Calibri"/>
                        <a:sym typeface="Calibri"/>
                      </a:endParaRPr>
                    </a:p>
                    <a:p>
                      <a:pPr marL="93345" marR="0" lvl="0" indent="0" algn="l" rtl="0">
                        <a:lnSpc>
                          <a:spcPct val="100000"/>
                        </a:lnSpc>
                        <a:spcBef>
                          <a:spcPts val="0"/>
                        </a:spcBef>
                        <a:spcAft>
                          <a:spcPts val="0"/>
                        </a:spcAft>
                        <a:buNone/>
                      </a:pPr>
                      <a:r>
                        <a:rPr lang="en-US" sz="1200" u="none" strike="noStrike" cap="none">
                          <a:latin typeface="Calibri"/>
                          <a:ea typeface="Calibri"/>
                          <a:cs typeface="Calibri"/>
                          <a:sym typeface="Calibri"/>
                        </a:rPr>
                        <a:t>(parachute)</a:t>
                      </a:r>
                      <a:endParaRPr sz="1200" u="none" strike="noStrike" cap="none">
                        <a:latin typeface="Calibri"/>
                        <a:ea typeface="Calibri"/>
                        <a:cs typeface="Calibri"/>
                        <a:sym typeface="Calibri"/>
                      </a:endParaRPr>
                    </a:p>
                  </a:txBody>
                  <a:tcPr marL="0" marR="0" marT="6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2"/>
                  </a:ext>
                </a:extLst>
              </a:tr>
              <a:tr h="457200">
                <a:tc>
                  <a:txBody>
                    <a:bodyPr/>
                    <a:lstStyle/>
                    <a:p>
                      <a:pPr marL="91440" marR="0" lvl="0" indent="0" algn="l" rtl="0">
                        <a:lnSpc>
                          <a:spcPct val="100000"/>
                        </a:lnSpc>
                        <a:spcBef>
                          <a:spcPts val="0"/>
                        </a:spcBef>
                        <a:spcAft>
                          <a:spcPts val="0"/>
                        </a:spcAft>
                        <a:buNone/>
                      </a:pPr>
                      <a:r>
                        <a:rPr lang="en-US" sz="1200" u="none" strike="noStrike" cap="none">
                          <a:latin typeface="Calibri"/>
                          <a:ea typeface="Calibri"/>
                          <a:cs typeface="Calibri"/>
                          <a:sym typeface="Calibri"/>
                        </a:rPr>
                        <a:t>2012-05-22</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1440" marR="0" lvl="0" indent="0" algn="l" rtl="0">
                        <a:lnSpc>
                          <a:spcPct val="100000"/>
                        </a:lnSpc>
                        <a:spcBef>
                          <a:spcPts val="0"/>
                        </a:spcBef>
                        <a:spcAft>
                          <a:spcPts val="0"/>
                        </a:spcAft>
                        <a:buNone/>
                      </a:pPr>
                      <a:r>
                        <a:rPr lang="en-US" sz="1200" u="none" strike="noStrike" cap="none">
                          <a:latin typeface="Calibri"/>
                          <a:ea typeface="Calibri"/>
                          <a:cs typeface="Calibri"/>
                          <a:sym typeface="Calibri"/>
                        </a:rPr>
                        <a:t>07:44:00</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0" marR="1905" lvl="0" indent="0" algn="ctr" rtl="0">
                        <a:lnSpc>
                          <a:spcPct val="100000"/>
                        </a:lnSpc>
                        <a:spcBef>
                          <a:spcPts val="0"/>
                        </a:spcBef>
                        <a:spcAft>
                          <a:spcPts val="0"/>
                        </a:spcAft>
                        <a:buNone/>
                      </a:pPr>
                      <a:r>
                        <a:rPr lang="en-US" sz="1200" u="none" strike="noStrike" cap="none">
                          <a:latin typeface="Calibri"/>
                          <a:ea typeface="Calibri"/>
                          <a:cs typeface="Calibri"/>
                          <a:sym typeface="Calibri"/>
                        </a:rPr>
                        <a:t>F9 v1.0 B0005</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200" b="1" u="none" strike="noStrike" cap="none">
                          <a:latin typeface="Calibri"/>
                          <a:ea typeface="Calibri"/>
                          <a:cs typeface="Calibri"/>
                          <a:sym typeface="Calibri"/>
                        </a:rPr>
                        <a:t>CCA</a:t>
                      </a:r>
                      <a:r>
                        <a:rPr lang="en-US" sz="1200" u="none" strike="noStrike" cap="none">
                          <a:latin typeface="Calibri"/>
                          <a:ea typeface="Calibri"/>
                          <a:cs typeface="Calibri"/>
                          <a:sym typeface="Calibri"/>
                        </a:rPr>
                        <a:t>FS LC-40</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200" u="none" strike="noStrike" cap="none">
                          <a:latin typeface="Calibri"/>
                          <a:ea typeface="Calibri"/>
                          <a:cs typeface="Calibri"/>
                          <a:sym typeface="Calibri"/>
                        </a:rPr>
                        <a:t>Dragon demo flight</a:t>
                      </a:r>
                      <a:endParaRPr sz="1200" u="none" strike="noStrike" cap="none">
                        <a:latin typeface="Calibri"/>
                        <a:ea typeface="Calibri"/>
                        <a:cs typeface="Calibri"/>
                        <a:sym typeface="Calibri"/>
                      </a:endParaRPr>
                    </a:p>
                    <a:p>
                      <a:pPr marL="92075" marR="0" lvl="0" indent="0" algn="l" rtl="0">
                        <a:lnSpc>
                          <a:spcPct val="100000"/>
                        </a:lnSpc>
                        <a:spcBef>
                          <a:spcPts val="0"/>
                        </a:spcBef>
                        <a:spcAft>
                          <a:spcPts val="0"/>
                        </a:spcAft>
                        <a:buNone/>
                      </a:pPr>
                      <a:r>
                        <a:rPr lang="en-US" sz="1200" u="none" strike="noStrike" cap="none">
                          <a:latin typeface="Calibri"/>
                          <a:ea typeface="Calibri"/>
                          <a:cs typeface="Calibri"/>
                          <a:sym typeface="Calibri"/>
                        </a:rPr>
                        <a:t>C2</a:t>
                      </a:r>
                      <a:endParaRPr sz="1200" u="none" strike="noStrike" cap="none">
                        <a:latin typeface="Calibri"/>
                        <a:ea typeface="Calibri"/>
                        <a:cs typeface="Calibri"/>
                        <a:sym typeface="Calibri"/>
                      </a:endParaRPr>
                    </a:p>
                  </a:txBody>
                  <a:tcPr marL="0" marR="0" marT="368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525</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LEO (ISS)</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NASA (COTS)</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3345" marR="0" lvl="0" indent="0" algn="l" rtl="0">
                        <a:lnSpc>
                          <a:spcPct val="100000"/>
                        </a:lnSpc>
                        <a:spcBef>
                          <a:spcPts val="0"/>
                        </a:spcBef>
                        <a:spcAft>
                          <a:spcPts val="0"/>
                        </a:spcAft>
                        <a:buNone/>
                      </a:pPr>
                      <a:r>
                        <a:rPr lang="en-US" sz="1200" u="none" strike="noStrike" cap="none">
                          <a:latin typeface="Calibri"/>
                          <a:ea typeface="Calibri"/>
                          <a:cs typeface="Calibri"/>
                          <a:sym typeface="Calibri"/>
                        </a:rPr>
                        <a:t>Success</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3345" marR="0" lvl="0" indent="0" algn="l" rtl="0">
                        <a:lnSpc>
                          <a:spcPct val="100000"/>
                        </a:lnSpc>
                        <a:spcBef>
                          <a:spcPts val="0"/>
                        </a:spcBef>
                        <a:spcAft>
                          <a:spcPts val="0"/>
                        </a:spcAft>
                        <a:buNone/>
                      </a:pPr>
                      <a:r>
                        <a:rPr lang="en-US" sz="1200" u="none" strike="noStrike" cap="none">
                          <a:latin typeface="Calibri"/>
                          <a:ea typeface="Calibri"/>
                          <a:cs typeface="Calibri"/>
                          <a:sym typeface="Calibri"/>
                        </a:rPr>
                        <a:t>No attempt</a:t>
                      </a:r>
                      <a:endParaRPr sz="1200" u="none" strike="noStrike" cap="none">
                        <a:latin typeface="Calibri"/>
                        <a:ea typeface="Calibri"/>
                        <a:cs typeface="Calibri"/>
                        <a:sym typeface="Calibri"/>
                      </a:endParaRPr>
                    </a:p>
                  </a:txBody>
                  <a:tcPr marL="0" marR="0" marT="12827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3"/>
                  </a:ext>
                </a:extLst>
              </a:tr>
              <a:tr h="370850">
                <a:tc>
                  <a:txBody>
                    <a:bodyPr/>
                    <a:lstStyle/>
                    <a:p>
                      <a:pPr marL="91440" marR="0" lvl="0" indent="0" algn="l" rtl="0">
                        <a:lnSpc>
                          <a:spcPct val="100000"/>
                        </a:lnSpc>
                        <a:spcBef>
                          <a:spcPts val="0"/>
                        </a:spcBef>
                        <a:spcAft>
                          <a:spcPts val="0"/>
                        </a:spcAft>
                        <a:buNone/>
                      </a:pPr>
                      <a:r>
                        <a:rPr lang="en-US" sz="1200" u="none" strike="noStrike" cap="none">
                          <a:latin typeface="Calibri"/>
                          <a:ea typeface="Calibri"/>
                          <a:cs typeface="Calibri"/>
                          <a:sym typeface="Calibri"/>
                        </a:rPr>
                        <a:t>2012-10-08</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1440" marR="0" lvl="0" indent="0" algn="l" rtl="0">
                        <a:lnSpc>
                          <a:spcPct val="100000"/>
                        </a:lnSpc>
                        <a:spcBef>
                          <a:spcPts val="0"/>
                        </a:spcBef>
                        <a:spcAft>
                          <a:spcPts val="0"/>
                        </a:spcAft>
                        <a:buNone/>
                      </a:pPr>
                      <a:r>
                        <a:rPr lang="en-US" sz="1200" u="none" strike="noStrike" cap="none">
                          <a:latin typeface="Calibri"/>
                          <a:ea typeface="Calibri"/>
                          <a:cs typeface="Calibri"/>
                          <a:sym typeface="Calibri"/>
                        </a:rPr>
                        <a:t>00:35:00</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1905" lvl="0" indent="0" algn="ctr" rtl="0">
                        <a:lnSpc>
                          <a:spcPct val="100000"/>
                        </a:lnSpc>
                        <a:spcBef>
                          <a:spcPts val="0"/>
                        </a:spcBef>
                        <a:spcAft>
                          <a:spcPts val="0"/>
                        </a:spcAft>
                        <a:buNone/>
                      </a:pPr>
                      <a:r>
                        <a:rPr lang="en-US" sz="1200" u="none" strike="noStrike" cap="none">
                          <a:latin typeface="Calibri"/>
                          <a:ea typeface="Calibri"/>
                          <a:cs typeface="Calibri"/>
                          <a:sym typeface="Calibri"/>
                        </a:rPr>
                        <a:t>F9 v1.0 B0006</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075" marR="0" lvl="0" indent="0" algn="l" rtl="0">
                        <a:lnSpc>
                          <a:spcPct val="100000"/>
                        </a:lnSpc>
                        <a:spcBef>
                          <a:spcPts val="0"/>
                        </a:spcBef>
                        <a:spcAft>
                          <a:spcPts val="0"/>
                        </a:spcAft>
                        <a:buNone/>
                      </a:pPr>
                      <a:r>
                        <a:rPr lang="en-US" sz="1200" b="1" u="none" strike="noStrike" cap="none">
                          <a:latin typeface="Calibri"/>
                          <a:ea typeface="Calibri"/>
                          <a:cs typeface="Calibri"/>
                          <a:sym typeface="Calibri"/>
                        </a:rPr>
                        <a:t>CCA</a:t>
                      </a:r>
                      <a:r>
                        <a:rPr lang="en-US" sz="1200" u="none" strike="noStrike" cap="none">
                          <a:latin typeface="Calibri"/>
                          <a:ea typeface="Calibri"/>
                          <a:cs typeface="Calibri"/>
                          <a:sym typeface="Calibri"/>
                        </a:rPr>
                        <a:t>FS LC-40</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075" marR="0" lvl="0" indent="0" algn="l" rtl="0">
                        <a:lnSpc>
                          <a:spcPct val="100000"/>
                        </a:lnSpc>
                        <a:spcBef>
                          <a:spcPts val="0"/>
                        </a:spcBef>
                        <a:spcAft>
                          <a:spcPts val="0"/>
                        </a:spcAft>
                        <a:buNone/>
                      </a:pPr>
                      <a:r>
                        <a:rPr lang="en-US" sz="1200" u="none" strike="noStrike" cap="none">
                          <a:latin typeface="Calibri"/>
                          <a:ea typeface="Calibri"/>
                          <a:cs typeface="Calibri"/>
                          <a:sym typeface="Calibri"/>
                        </a:rPr>
                        <a:t>SpaceX CRS-1</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500</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LEO (ISS)</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NASA (CRS)</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3345" marR="0" lvl="0" indent="0" algn="l" rtl="0">
                        <a:lnSpc>
                          <a:spcPct val="100000"/>
                        </a:lnSpc>
                        <a:spcBef>
                          <a:spcPts val="0"/>
                        </a:spcBef>
                        <a:spcAft>
                          <a:spcPts val="0"/>
                        </a:spcAft>
                        <a:buNone/>
                      </a:pPr>
                      <a:r>
                        <a:rPr lang="en-US" sz="1200" u="none" strike="noStrike" cap="none">
                          <a:latin typeface="Calibri"/>
                          <a:ea typeface="Calibri"/>
                          <a:cs typeface="Calibri"/>
                          <a:sym typeface="Calibri"/>
                        </a:rPr>
                        <a:t>Success</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3345" marR="0" lvl="0" indent="0" algn="l" rtl="0">
                        <a:lnSpc>
                          <a:spcPct val="100000"/>
                        </a:lnSpc>
                        <a:spcBef>
                          <a:spcPts val="0"/>
                        </a:spcBef>
                        <a:spcAft>
                          <a:spcPts val="0"/>
                        </a:spcAft>
                        <a:buNone/>
                      </a:pPr>
                      <a:r>
                        <a:rPr lang="en-US" sz="1200" u="none" strike="noStrike" cap="none">
                          <a:latin typeface="Calibri"/>
                          <a:ea typeface="Calibri"/>
                          <a:cs typeface="Calibri"/>
                          <a:sym typeface="Calibri"/>
                        </a:rPr>
                        <a:t>No attempt</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4"/>
                  </a:ext>
                </a:extLst>
              </a:tr>
              <a:tr h="370850">
                <a:tc>
                  <a:txBody>
                    <a:bodyPr/>
                    <a:lstStyle/>
                    <a:p>
                      <a:pPr marL="91440" marR="0" lvl="0" indent="0" algn="l" rtl="0">
                        <a:lnSpc>
                          <a:spcPct val="100000"/>
                        </a:lnSpc>
                        <a:spcBef>
                          <a:spcPts val="0"/>
                        </a:spcBef>
                        <a:spcAft>
                          <a:spcPts val="0"/>
                        </a:spcAft>
                        <a:buNone/>
                      </a:pPr>
                      <a:r>
                        <a:rPr lang="en-US" sz="1200" u="none" strike="noStrike" cap="none">
                          <a:latin typeface="Calibri"/>
                          <a:ea typeface="Calibri"/>
                          <a:cs typeface="Calibri"/>
                          <a:sym typeface="Calibri"/>
                        </a:rPr>
                        <a:t>2013-03-01</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1440" marR="0" lvl="0" indent="0" algn="l" rtl="0">
                        <a:lnSpc>
                          <a:spcPct val="100000"/>
                        </a:lnSpc>
                        <a:spcBef>
                          <a:spcPts val="0"/>
                        </a:spcBef>
                        <a:spcAft>
                          <a:spcPts val="0"/>
                        </a:spcAft>
                        <a:buNone/>
                      </a:pPr>
                      <a:r>
                        <a:rPr lang="en-US" sz="1200" u="none" strike="noStrike" cap="none">
                          <a:latin typeface="Calibri"/>
                          <a:ea typeface="Calibri"/>
                          <a:cs typeface="Calibri"/>
                          <a:sym typeface="Calibri"/>
                        </a:rPr>
                        <a:t>15:10:00</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0" marR="1905" lvl="0" indent="0" algn="ctr" rtl="0">
                        <a:lnSpc>
                          <a:spcPct val="100000"/>
                        </a:lnSpc>
                        <a:spcBef>
                          <a:spcPts val="0"/>
                        </a:spcBef>
                        <a:spcAft>
                          <a:spcPts val="0"/>
                        </a:spcAft>
                        <a:buNone/>
                      </a:pPr>
                      <a:r>
                        <a:rPr lang="en-US" sz="1200" u="none" strike="noStrike" cap="none">
                          <a:latin typeface="Calibri"/>
                          <a:ea typeface="Calibri"/>
                          <a:cs typeface="Calibri"/>
                          <a:sym typeface="Calibri"/>
                        </a:rPr>
                        <a:t>F9 v1.0 B0007</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200" b="1" u="none" strike="noStrike" cap="none">
                          <a:latin typeface="Calibri"/>
                          <a:ea typeface="Calibri"/>
                          <a:cs typeface="Calibri"/>
                          <a:sym typeface="Calibri"/>
                        </a:rPr>
                        <a:t>CCA</a:t>
                      </a:r>
                      <a:r>
                        <a:rPr lang="en-US" sz="1200" u="none" strike="noStrike" cap="none">
                          <a:latin typeface="Calibri"/>
                          <a:ea typeface="Calibri"/>
                          <a:cs typeface="Calibri"/>
                          <a:sym typeface="Calibri"/>
                        </a:rPr>
                        <a:t>FS LC-40</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200" u="none" strike="noStrike" cap="none">
                          <a:latin typeface="Calibri"/>
                          <a:ea typeface="Calibri"/>
                          <a:cs typeface="Calibri"/>
                          <a:sym typeface="Calibri"/>
                        </a:rPr>
                        <a:t>SpaceX CRS-2</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677</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LEO (ISS)</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710" marR="0" lvl="0" indent="0" algn="l" rtl="0">
                        <a:lnSpc>
                          <a:spcPct val="100000"/>
                        </a:lnSpc>
                        <a:spcBef>
                          <a:spcPts val="0"/>
                        </a:spcBef>
                        <a:spcAft>
                          <a:spcPts val="0"/>
                        </a:spcAft>
                        <a:buNone/>
                      </a:pPr>
                      <a:r>
                        <a:rPr lang="en-US" sz="1200" u="none" strike="noStrike" cap="none">
                          <a:latin typeface="Calibri"/>
                          <a:ea typeface="Calibri"/>
                          <a:cs typeface="Calibri"/>
                          <a:sym typeface="Calibri"/>
                        </a:rPr>
                        <a:t>NASA (CRS)</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3345" marR="0" lvl="0" indent="0" algn="l" rtl="0">
                        <a:lnSpc>
                          <a:spcPct val="100000"/>
                        </a:lnSpc>
                        <a:spcBef>
                          <a:spcPts val="0"/>
                        </a:spcBef>
                        <a:spcAft>
                          <a:spcPts val="0"/>
                        </a:spcAft>
                        <a:buNone/>
                      </a:pPr>
                      <a:r>
                        <a:rPr lang="en-US" sz="1200" u="none" strike="noStrike" cap="none">
                          <a:latin typeface="Calibri"/>
                          <a:ea typeface="Calibri"/>
                          <a:cs typeface="Calibri"/>
                          <a:sym typeface="Calibri"/>
                        </a:rPr>
                        <a:t>Success</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3345" marR="0" lvl="0" indent="0" algn="l" rtl="0">
                        <a:lnSpc>
                          <a:spcPct val="100000"/>
                        </a:lnSpc>
                        <a:spcBef>
                          <a:spcPts val="0"/>
                        </a:spcBef>
                        <a:spcAft>
                          <a:spcPts val="0"/>
                        </a:spcAft>
                        <a:buNone/>
                      </a:pPr>
                      <a:r>
                        <a:rPr lang="en-US" sz="1200" u="none" strike="noStrike" cap="none">
                          <a:latin typeface="Calibri"/>
                          <a:ea typeface="Calibri"/>
                          <a:cs typeface="Calibri"/>
                          <a:sym typeface="Calibri"/>
                        </a:rPr>
                        <a:t>No attemp</a:t>
                      </a:r>
                      <a:endParaRPr sz="1200" u="none" strike="noStrike" cap="none">
                        <a:latin typeface="Calibri"/>
                        <a:ea typeface="Calibri"/>
                        <a:cs typeface="Calibri"/>
                        <a:sym typeface="Calibri"/>
                      </a:endParaRPr>
                    </a:p>
                  </a:txBody>
                  <a:tcPr marL="0" marR="0" marT="857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9"/>
          <p:cNvSpPr txBox="1"/>
          <p:nvPr/>
        </p:nvSpPr>
        <p:spPr>
          <a:xfrm>
            <a:off x="848994" y="1841880"/>
            <a:ext cx="5712460"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Total payload carried by boosters from NASA:</a:t>
            </a:r>
            <a:endParaRPr sz="2200" b="0" i="0" u="none" strike="noStrike" cap="none">
              <a:latin typeface="Helvetica Neue"/>
              <a:ea typeface="Helvetica Neue"/>
              <a:cs typeface="Helvetica Neue"/>
              <a:sym typeface="Helvetica Neue"/>
            </a:endParaRPr>
          </a:p>
        </p:txBody>
      </p:sp>
      <p:sp>
        <p:nvSpPr>
          <p:cNvPr id="296" name="Google Shape;296;p29"/>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29</a:t>
            </a:fld>
            <a:endParaRPr/>
          </a:p>
        </p:txBody>
      </p:sp>
      <p:sp>
        <p:nvSpPr>
          <p:cNvPr id="297" name="Google Shape;297;p29"/>
          <p:cNvSpPr txBox="1"/>
          <p:nvPr/>
        </p:nvSpPr>
        <p:spPr>
          <a:xfrm>
            <a:off x="848994" y="4408170"/>
            <a:ext cx="8649970" cy="69596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Total payload calculated above, by summing all payloads whose codes</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0"/>
              </a:spcBef>
              <a:spcAft>
                <a:spcPts val="0"/>
              </a:spcAft>
              <a:buNone/>
            </a:pPr>
            <a:r>
              <a:rPr lang="en-US" sz="2200" b="0" i="0" u="none" strike="noStrike" cap="none">
                <a:solidFill>
                  <a:srgbClr val="292929"/>
                </a:solidFill>
                <a:latin typeface="Helvetica Neue"/>
                <a:ea typeface="Helvetica Neue"/>
                <a:cs typeface="Helvetica Neue"/>
                <a:sym typeface="Helvetica Neue"/>
              </a:rPr>
              <a:t>contain ‘CRS’, which corresponds to NASA.</a:t>
            </a:r>
            <a:endParaRPr sz="2200" b="0" i="0" u="none" strike="noStrike" cap="none">
              <a:latin typeface="Helvetica Neue"/>
              <a:ea typeface="Helvetica Neue"/>
              <a:cs typeface="Helvetica Neue"/>
              <a:sym typeface="Helvetica Neue"/>
            </a:endParaRPr>
          </a:p>
        </p:txBody>
      </p:sp>
      <p:sp>
        <p:nvSpPr>
          <p:cNvPr id="298" name="Google Shape;298;p29"/>
          <p:cNvSpPr txBox="1">
            <a:spLocks noGrp="1"/>
          </p:cNvSpPr>
          <p:nvPr>
            <p:ph type="title"/>
          </p:nvPr>
        </p:nvSpPr>
        <p:spPr>
          <a:xfrm>
            <a:off x="849004" y="418525"/>
            <a:ext cx="66552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Total Payload Mass</a:t>
            </a:r>
            <a:endParaRPr/>
          </a:p>
        </p:txBody>
      </p:sp>
      <p:graphicFrame>
        <p:nvGraphicFramePr>
          <p:cNvPr id="299" name="Google Shape;299;p29"/>
          <p:cNvGraphicFramePr/>
          <p:nvPr/>
        </p:nvGraphicFramePr>
        <p:xfrm>
          <a:off x="1670050" y="2808604"/>
          <a:ext cx="1881500" cy="741700"/>
        </p:xfrm>
        <a:graphic>
          <a:graphicData uri="http://schemas.openxmlformats.org/drawingml/2006/table">
            <a:tbl>
              <a:tblPr firstRow="1" bandRow="1">
                <a:noFill/>
                <a:tableStyleId>{0320ED7C-5975-4A01-9269-65D399E0C2D5}</a:tableStyleId>
              </a:tblPr>
              <a:tblGrid>
                <a:gridCol w="1881500">
                  <a:extLst>
                    <a:ext uri="{9D8B030D-6E8A-4147-A177-3AD203B41FA5}">
                      <a16:colId xmlns:a16="http://schemas.microsoft.com/office/drawing/2014/main" val="20000"/>
                    </a:ext>
                  </a:extLst>
                </a:gridCol>
              </a:tblGrid>
              <a:tr h="370850">
                <a:tc>
                  <a:txBody>
                    <a:bodyPr/>
                    <a:lstStyle/>
                    <a:p>
                      <a:pPr marL="91440"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Total Payload (kg)</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111.268</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3"/>
          <p:cNvSpPr txBox="1"/>
          <p:nvPr/>
        </p:nvSpPr>
        <p:spPr>
          <a:xfrm>
            <a:off x="1037907" y="1198452"/>
            <a:ext cx="9676765" cy="4078604"/>
          </a:xfrm>
          <a:prstGeom prst="rect">
            <a:avLst/>
          </a:prstGeom>
          <a:noFill/>
          <a:ln>
            <a:noFill/>
          </a:ln>
        </p:spPr>
        <p:txBody>
          <a:bodyPr spcFirstLastPara="1" wrap="square" lIns="0" tIns="202550" rIns="0" bIns="0" anchor="t" anchorCtr="0">
            <a:spAutoFit/>
          </a:bodyPr>
          <a:lstStyle/>
          <a:p>
            <a:pPr marL="240665"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 following methodologies were used to analyze data:</a:t>
            </a:r>
            <a:endParaRPr sz="2200" b="0" i="0" u="none" strike="noStrike" cap="none">
              <a:latin typeface="Helvetica Neue"/>
              <a:ea typeface="Helvetica Neue"/>
              <a:cs typeface="Helvetica Neue"/>
              <a:sym typeface="Helvetica Neue"/>
            </a:endParaRPr>
          </a:p>
          <a:p>
            <a:pPr marL="698500" marR="0" lvl="1" indent="-229869" algn="l" rtl="0">
              <a:lnSpc>
                <a:spcPct val="100000"/>
              </a:lnSpc>
              <a:spcBef>
                <a:spcPts val="1225"/>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Data Collection using web scraping and SpaceX API;</a:t>
            </a:r>
            <a:endParaRPr sz="1800" b="0" i="0" u="none" strike="noStrike" cap="none">
              <a:latin typeface="Helvetica Neue"/>
              <a:ea typeface="Helvetica Neue"/>
              <a:cs typeface="Helvetica Neue"/>
              <a:sym typeface="Helvetica Neue"/>
            </a:endParaRPr>
          </a:p>
          <a:p>
            <a:pPr marL="698500" marR="0" lvl="1" indent="-229869" algn="l" rtl="0">
              <a:lnSpc>
                <a:spcPct val="113888"/>
              </a:lnSpc>
              <a:spcBef>
                <a:spcPts val="118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Exploratory Data Analysis (EDA), including data wrangling, data visualization and interactive</a:t>
            </a:r>
            <a:endParaRPr sz="1800" b="0" i="0" u="none" strike="noStrike" cap="none">
              <a:latin typeface="Helvetica Neue"/>
              <a:ea typeface="Helvetica Neue"/>
              <a:cs typeface="Helvetica Neue"/>
              <a:sym typeface="Helvetica Neue"/>
            </a:endParaRPr>
          </a:p>
          <a:p>
            <a:pPr marL="698500" marR="0" lvl="0" indent="0" algn="l" rtl="0">
              <a:lnSpc>
                <a:spcPct val="113888"/>
              </a:lnSpc>
              <a:spcBef>
                <a:spcPts val="0"/>
              </a:spcBef>
              <a:spcAft>
                <a:spcPts val="0"/>
              </a:spcAft>
              <a:buNone/>
            </a:pPr>
            <a:r>
              <a:rPr lang="en-US" sz="1800" b="0" i="0" u="none" strike="noStrike" cap="none">
                <a:solidFill>
                  <a:srgbClr val="292929"/>
                </a:solidFill>
                <a:latin typeface="Helvetica Neue"/>
                <a:ea typeface="Helvetica Neue"/>
                <a:cs typeface="Helvetica Neue"/>
                <a:sym typeface="Helvetica Neue"/>
              </a:rPr>
              <a:t>visual analytics;</a:t>
            </a:r>
            <a:endParaRPr sz="1800" b="0" i="0" u="none" strike="noStrike" cap="none">
              <a:latin typeface="Helvetica Neue"/>
              <a:ea typeface="Helvetica Neue"/>
              <a:cs typeface="Helvetica Neue"/>
              <a:sym typeface="Helvetica Neue"/>
            </a:endParaRPr>
          </a:p>
          <a:p>
            <a:pPr marL="698500" marR="0" lvl="1" indent="-229869" algn="l" rtl="0">
              <a:lnSpc>
                <a:spcPct val="100000"/>
              </a:lnSpc>
              <a:spcBef>
                <a:spcPts val="118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Machine Learning Prediction.</a:t>
            </a:r>
            <a:endParaRPr sz="1800" b="0" i="0" u="none" strike="noStrike" cap="none">
              <a:latin typeface="Helvetica Neue"/>
              <a:ea typeface="Helvetica Neue"/>
              <a:cs typeface="Helvetica Neue"/>
              <a:sym typeface="Helvetica Neue"/>
            </a:endParaRPr>
          </a:p>
          <a:p>
            <a:pPr marL="240665" marR="0" lvl="0" indent="-228600" algn="l" rtl="0">
              <a:lnSpc>
                <a:spcPct val="100000"/>
              </a:lnSpc>
              <a:spcBef>
                <a:spcPts val="112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Summary of all results</a:t>
            </a:r>
            <a:endParaRPr sz="2200" b="0" i="0" u="none" strike="noStrike" cap="none">
              <a:latin typeface="Helvetica Neue"/>
              <a:ea typeface="Helvetica Neue"/>
              <a:cs typeface="Helvetica Neue"/>
              <a:sym typeface="Helvetica Neue"/>
            </a:endParaRPr>
          </a:p>
          <a:p>
            <a:pPr marL="698500" marR="0" lvl="1" indent="-229869" algn="l" rtl="0">
              <a:lnSpc>
                <a:spcPct val="100000"/>
              </a:lnSpc>
              <a:spcBef>
                <a:spcPts val="12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It was possible to collected valuable data from public sources;</a:t>
            </a:r>
            <a:endParaRPr sz="1800" b="0" i="0" u="none" strike="noStrike" cap="none">
              <a:latin typeface="Helvetica Neue"/>
              <a:ea typeface="Helvetica Neue"/>
              <a:cs typeface="Helvetica Neue"/>
              <a:sym typeface="Helvetica Neue"/>
            </a:endParaRPr>
          </a:p>
          <a:p>
            <a:pPr marL="698500" marR="0" lvl="1" indent="-229869" algn="l" rtl="0">
              <a:lnSpc>
                <a:spcPct val="100000"/>
              </a:lnSpc>
              <a:spcBef>
                <a:spcPts val="1185"/>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EDA allowed to identify which features are the best to predict success of launchings;</a:t>
            </a:r>
            <a:endParaRPr sz="1800" b="0" i="0" u="none" strike="noStrike" cap="none">
              <a:latin typeface="Helvetica Neue"/>
              <a:ea typeface="Helvetica Neue"/>
              <a:cs typeface="Helvetica Neue"/>
              <a:sym typeface="Helvetica Neue"/>
            </a:endParaRPr>
          </a:p>
          <a:p>
            <a:pPr marL="698500" marR="0" lvl="1" indent="-229869" algn="l" rtl="0">
              <a:lnSpc>
                <a:spcPct val="113888"/>
              </a:lnSpc>
              <a:spcBef>
                <a:spcPts val="12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Machine Learning Prediction showed the best model to predict which characteristics are</a:t>
            </a:r>
            <a:endParaRPr sz="1800" b="0" i="0" u="none" strike="noStrike" cap="none">
              <a:latin typeface="Helvetica Neue"/>
              <a:ea typeface="Helvetica Neue"/>
              <a:cs typeface="Helvetica Neue"/>
              <a:sym typeface="Helvetica Neue"/>
            </a:endParaRPr>
          </a:p>
          <a:p>
            <a:pPr marL="698500" marR="0" lvl="0" indent="0" algn="l" rtl="0">
              <a:lnSpc>
                <a:spcPct val="113888"/>
              </a:lnSpc>
              <a:spcBef>
                <a:spcPts val="0"/>
              </a:spcBef>
              <a:spcAft>
                <a:spcPts val="0"/>
              </a:spcAft>
              <a:buNone/>
            </a:pPr>
            <a:r>
              <a:rPr lang="en-US" sz="1800" b="0" i="0" u="none" strike="noStrike" cap="none">
                <a:solidFill>
                  <a:srgbClr val="292929"/>
                </a:solidFill>
                <a:latin typeface="Helvetica Neue"/>
                <a:ea typeface="Helvetica Neue"/>
                <a:cs typeface="Helvetica Neue"/>
                <a:sym typeface="Helvetica Neue"/>
              </a:rPr>
              <a:t>important to drive this opportunity by the best way, using all collected data.</a:t>
            </a:r>
            <a:endParaRPr sz="1800" b="0" i="0" u="none" strike="noStrike" cap="none">
              <a:latin typeface="Helvetica Neue"/>
              <a:ea typeface="Helvetica Neue"/>
              <a:cs typeface="Helvetica Neue"/>
              <a:sym typeface="Helvetica Neue"/>
            </a:endParaRPr>
          </a:p>
        </p:txBody>
      </p:sp>
      <p:sp>
        <p:nvSpPr>
          <p:cNvPr id="59" name="Google Shape;59;p3"/>
          <p:cNvSpPr txBox="1"/>
          <p:nvPr/>
        </p:nvSpPr>
        <p:spPr>
          <a:xfrm>
            <a:off x="11208766" y="6104032"/>
            <a:ext cx="199390" cy="256540"/>
          </a:xfrm>
          <a:prstGeom prst="rect">
            <a:avLst/>
          </a:prstGeom>
          <a:noFill/>
          <a:ln>
            <a:noFill/>
          </a:ln>
        </p:spPr>
        <p:txBody>
          <a:bodyPr spcFirstLastPara="1" wrap="square" lIns="0" tIns="0" rIns="0" bIns="0" anchor="t" anchorCtr="0">
            <a:spAutoFit/>
          </a:bodyPr>
          <a:lstStyle/>
          <a:p>
            <a:pPr marL="38100" marR="0" lvl="0" indent="0" algn="l" rtl="0">
              <a:lnSpc>
                <a:spcPct val="114937"/>
              </a:lnSpc>
              <a:spcBef>
                <a:spcPts val="0"/>
              </a:spcBef>
              <a:spcAft>
                <a:spcPts val="0"/>
              </a:spcAft>
              <a:buNone/>
            </a:pPr>
            <a:fld id="{00000000-1234-1234-1234-123412341234}" type="slidenum">
              <a:rPr lang="en-US" sz="1600" b="0" i="0" u="none" strike="noStrike" cap="none">
                <a:solidFill>
                  <a:srgbClr val="1C7CDB"/>
                </a:solidFill>
                <a:latin typeface="Helvetica Neue"/>
                <a:ea typeface="Helvetica Neue"/>
                <a:cs typeface="Helvetica Neue"/>
                <a:sym typeface="Helvetica Neue"/>
              </a:rPr>
              <a:t>3</a:t>
            </a:fld>
            <a:endParaRPr sz="1600" b="0" i="0" u="none" strike="noStrike" cap="none">
              <a:latin typeface="Helvetica Neue"/>
              <a:ea typeface="Helvetica Neue"/>
              <a:cs typeface="Helvetica Neue"/>
              <a:sym typeface="Helvetica Neue"/>
            </a:endParaRPr>
          </a:p>
        </p:txBody>
      </p:sp>
      <p:sp>
        <p:nvSpPr>
          <p:cNvPr id="60" name="Google Shape;60;p3"/>
          <p:cNvSpPr txBox="1">
            <a:spLocks noGrp="1"/>
          </p:cNvSpPr>
          <p:nvPr>
            <p:ph type="title"/>
          </p:nvPr>
        </p:nvSpPr>
        <p:spPr>
          <a:xfrm>
            <a:off x="849002" y="418775"/>
            <a:ext cx="50979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Executive Summary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0"/>
          <p:cNvSpPr txBox="1"/>
          <p:nvPr/>
        </p:nvSpPr>
        <p:spPr>
          <a:xfrm>
            <a:off x="848994" y="1841880"/>
            <a:ext cx="7223125"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Average payload mass carried by booster version F9 v1.1:</a:t>
            </a:r>
            <a:endParaRPr sz="2200" b="0" i="0" u="none" strike="noStrike" cap="none">
              <a:latin typeface="Helvetica Neue"/>
              <a:ea typeface="Helvetica Neue"/>
              <a:cs typeface="Helvetica Neue"/>
              <a:sym typeface="Helvetica Neue"/>
            </a:endParaRPr>
          </a:p>
        </p:txBody>
      </p:sp>
      <p:sp>
        <p:nvSpPr>
          <p:cNvPr id="305" name="Google Shape;305;p30"/>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30</a:t>
            </a:fld>
            <a:endParaRPr/>
          </a:p>
        </p:txBody>
      </p:sp>
      <p:sp>
        <p:nvSpPr>
          <p:cNvPr id="306" name="Google Shape;306;p30"/>
          <p:cNvSpPr txBox="1"/>
          <p:nvPr/>
        </p:nvSpPr>
        <p:spPr>
          <a:xfrm>
            <a:off x="848994" y="4920932"/>
            <a:ext cx="8767445" cy="696595"/>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Filtering data by the booster version above and calculating the average</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5"/>
              </a:spcBef>
              <a:spcAft>
                <a:spcPts val="0"/>
              </a:spcAft>
              <a:buNone/>
            </a:pPr>
            <a:r>
              <a:rPr lang="en-US" sz="2200" b="0" i="0" u="none" strike="noStrike" cap="none">
                <a:solidFill>
                  <a:srgbClr val="292929"/>
                </a:solidFill>
                <a:latin typeface="Helvetica Neue"/>
                <a:ea typeface="Helvetica Neue"/>
                <a:cs typeface="Helvetica Neue"/>
                <a:sym typeface="Helvetica Neue"/>
              </a:rPr>
              <a:t>payload mass we obtained the value of 2,928 kg.</a:t>
            </a:r>
            <a:endParaRPr sz="2200" b="0" i="0" u="none" strike="noStrike" cap="none">
              <a:latin typeface="Helvetica Neue"/>
              <a:ea typeface="Helvetica Neue"/>
              <a:cs typeface="Helvetica Neue"/>
              <a:sym typeface="Helvetica Neue"/>
            </a:endParaRPr>
          </a:p>
        </p:txBody>
      </p:sp>
      <p:sp>
        <p:nvSpPr>
          <p:cNvPr id="307" name="Google Shape;307;p30"/>
          <p:cNvSpPr txBox="1">
            <a:spLocks noGrp="1"/>
          </p:cNvSpPr>
          <p:nvPr>
            <p:ph type="title"/>
          </p:nvPr>
        </p:nvSpPr>
        <p:spPr>
          <a:xfrm>
            <a:off x="849001" y="418525"/>
            <a:ext cx="82287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Average Payload Mass by F9 v1.1</a:t>
            </a:r>
            <a:endParaRPr/>
          </a:p>
        </p:txBody>
      </p:sp>
      <p:graphicFrame>
        <p:nvGraphicFramePr>
          <p:cNvPr id="308" name="Google Shape;308;p30"/>
          <p:cNvGraphicFramePr/>
          <p:nvPr/>
        </p:nvGraphicFramePr>
        <p:xfrm>
          <a:off x="1670050" y="3051810"/>
          <a:ext cx="2043425" cy="741700"/>
        </p:xfrm>
        <a:graphic>
          <a:graphicData uri="http://schemas.openxmlformats.org/drawingml/2006/table">
            <a:tbl>
              <a:tblPr firstRow="1" bandRow="1">
                <a:noFill/>
                <a:tableStyleId>{0320ED7C-5975-4A01-9269-65D399E0C2D5}</a:tableStyleId>
              </a:tblPr>
              <a:tblGrid>
                <a:gridCol w="2043425">
                  <a:extLst>
                    <a:ext uri="{9D8B030D-6E8A-4147-A177-3AD203B41FA5}">
                      <a16:colId xmlns:a16="http://schemas.microsoft.com/office/drawing/2014/main" val="20000"/>
                    </a:ext>
                  </a:extLst>
                </a:gridCol>
              </a:tblGrid>
              <a:tr h="370850">
                <a:tc>
                  <a:txBody>
                    <a:bodyPr/>
                    <a:lstStyle/>
                    <a:p>
                      <a:pPr marL="91440"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Avg Payload (kg)</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2.928</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1"/>
          <p:cNvSpPr txBox="1"/>
          <p:nvPr/>
        </p:nvSpPr>
        <p:spPr>
          <a:xfrm>
            <a:off x="848994" y="1841880"/>
            <a:ext cx="6054090"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First successful landing outcome on ground pad:</a:t>
            </a:r>
            <a:endParaRPr sz="2200" b="0" i="0" u="none" strike="noStrike" cap="none">
              <a:latin typeface="Helvetica Neue"/>
              <a:ea typeface="Helvetica Neue"/>
              <a:cs typeface="Helvetica Neue"/>
              <a:sym typeface="Helvetica Neue"/>
            </a:endParaRPr>
          </a:p>
        </p:txBody>
      </p:sp>
      <p:sp>
        <p:nvSpPr>
          <p:cNvPr id="314" name="Google Shape;314;p31"/>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31</a:t>
            </a:fld>
            <a:endParaRPr/>
          </a:p>
        </p:txBody>
      </p:sp>
      <p:sp>
        <p:nvSpPr>
          <p:cNvPr id="315" name="Google Shape;315;p31"/>
          <p:cNvSpPr txBox="1"/>
          <p:nvPr/>
        </p:nvSpPr>
        <p:spPr>
          <a:xfrm>
            <a:off x="848994" y="4920932"/>
            <a:ext cx="9293225" cy="1031875"/>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By filtering data by successful landing outcome on ground pad and getting  the minimum value for date it’s possible to identify the first occurrence, that  happened on 12/22/2015.</a:t>
            </a:r>
            <a:endParaRPr sz="2200" b="0" i="0" u="none" strike="noStrike" cap="none">
              <a:latin typeface="Helvetica Neue"/>
              <a:ea typeface="Helvetica Neue"/>
              <a:cs typeface="Helvetica Neue"/>
              <a:sym typeface="Helvetica Neue"/>
            </a:endParaRPr>
          </a:p>
        </p:txBody>
      </p:sp>
      <p:sp>
        <p:nvSpPr>
          <p:cNvPr id="316" name="Google Shape;316;p31"/>
          <p:cNvSpPr txBox="1">
            <a:spLocks noGrp="1"/>
          </p:cNvSpPr>
          <p:nvPr>
            <p:ph type="title"/>
          </p:nvPr>
        </p:nvSpPr>
        <p:spPr>
          <a:xfrm>
            <a:off x="849001" y="418525"/>
            <a:ext cx="85104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First Successful Ground Landing Date</a:t>
            </a:r>
            <a:endParaRPr/>
          </a:p>
        </p:txBody>
      </p:sp>
      <p:graphicFrame>
        <p:nvGraphicFramePr>
          <p:cNvPr id="317" name="Google Shape;317;p31"/>
          <p:cNvGraphicFramePr/>
          <p:nvPr/>
        </p:nvGraphicFramePr>
        <p:xfrm>
          <a:off x="1572513" y="3051810"/>
          <a:ext cx="1980575" cy="741700"/>
        </p:xfrm>
        <a:graphic>
          <a:graphicData uri="http://schemas.openxmlformats.org/drawingml/2006/table">
            <a:tbl>
              <a:tblPr firstRow="1" bandRow="1">
                <a:noFill/>
                <a:tableStyleId>{0320ED7C-5975-4A01-9269-65D399E0C2D5}</a:tableStyleId>
              </a:tblPr>
              <a:tblGrid>
                <a:gridCol w="1980575">
                  <a:extLst>
                    <a:ext uri="{9D8B030D-6E8A-4147-A177-3AD203B41FA5}">
                      <a16:colId xmlns:a16="http://schemas.microsoft.com/office/drawing/2014/main" val="20000"/>
                    </a:ext>
                  </a:extLst>
                </a:gridCol>
              </a:tblGrid>
              <a:tr h="370850">
                <a:tc>
                  <a:txBody>
                    <a:bodyPr/>
                    <a:lstStyle/>
                    <a:p>
                      <a:pPr marL="91440"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Min Date</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2015-12-22</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2"/>
          <p:cNvSpPr txBox="1"/>
          <p:nvPr/>
        </p:nvSpPr>
        <p:spPr>
          <a:xfrm>
            <a:off x="848994" y="1841880"/>
            <a:ext cx="9561830" cy="695960"/>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Boosters which have successfully landed on drone ship and had payload mass  greater than 4000 but less than 6000</a:t>
            </a:r>
            <a:endParaRPr sz="2200" b="0" i="0" u="none" strike="noStrike" cap="none">
              <a:latin typeface="Helvetica Neue"/>
              <a:ea typeface="Helvetica Neue"/>
              <a:cs typeface="Helvetica Neue"/>
              <a:sym typeface="Helvetica Neue"/>
            </a:endParaRPr>
          </a:p>
        </p:txBody>
      </p:sp>
      <p:sp>
        <p:nvSpPr>
          <p:cNvPr id="323" name="Google Shape;323;p32"/>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32</a:t>
            </a:fld>
            <a:endParaRPr/>
          </a:p>
        </p:txBody>
      </p:sp>
      <p:sp>
        <p:nvSpPr>
          <p:cNvPr id="324" name="Google Shape;324;p32"/>
          <p:cNvSpPr txBox="1"/>
          <p:nvPr/>
        </p:nvSpPr>
        <p:spPr>
          <a:xfrm>
            <a:off x="848994" y="5256783"/>
            <a:ext cx="9419590" cy="696595"/>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Selecting distinct booster versions according to the filters above, these 4 are  the result.</a:t>
            </a:r>
            <a:endParaRPr sz="2200" b="0" i="0" u="none" strike="noStrike" cap="none">
              <a:latin typeface="Helvetica Neue"/>
              <a:ea typeface="Helvetica Neue"/>
              <a:cs typeface="Helvetica Neue"/>
              <a:sym typeface="Helvetica Neue"/>
            </a:endParaRPr>
          </a:p>
        </p:txBody>
      </p:sp>
      <p:sp>
        <p:nvSpPr>
          <p:cNvPr id="325" name="Google Shape;325;p32"/>
          <p:cNvSpPr txBox="1">
            <a:spLocks noGrp="1"/>
          </p:cNvSpPr>
          <p:nvPr>
            <p:ph type="title"/>
          </p:nvPr>
        </p:nvSpPr>
        <p:spPr>
          <a:xfrm>
            <a:off x="848994" y="542671"/>
            <a:ext cx="9603740" cy="406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500"/>
              <a:t>Successful Drone Ship Landing with Payload between 4000 and 6000</a:t>
            </a:r>
            <a:endParaRPr sz="2500"/>
          </a:p>
        </p:txBody>
      </p:sp>
      <p:graphicFrame>
        <p:nvGraphicFramePr>
          <p:cNvPr id="326" name="Google Shape;326;p32"/>
          <p:cNvGraphicFramePr/>
          <p:nvPr/>
        </p:nvGraphicFramePr>
        <p:xfrm>
          <a:off x="1317752" y="2825114"/>
          <a:ext cx="2215525" cy="1854250"/>
        </p:xfrm>
        <a:graphic>
          <a:graphicData uri="http://schemas.openxmlformats.org/drawingml/2006/table">
            <a:tbl>
              <a:tblPr firstRow="1" bandRow="1">
                <a:noFill/>
                <a:tableStyleId>{0320ED7C-5975-4A01-9269-65D399E0C2D5}</a:tableStyleId>
              </a:tblPr>
              <a:tblGrid>
                <a:gridCol w="2215525">
                  <a:extLst>
                    <a:ext uri="{9D8B030D-6E8A-4147-A177-3AD203B41FA5}">
                      <a16:colId xmlns:a16="http://schemas.microsoft.com/office/drawing/2014/main" val="20000"/>
                    </a:ext>
                  </a:extLst>
                </a:gridCol>
              </a:tblGrid>
              <a:tr h="370850">
                <a:tc>
                  <a:txBody>
                    <a:bodyPr/>
                    <a:lstStyle/>
                    <a:p>
                      <a:pPr marL="91440"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Booster Version</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FT B1021.2</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FT B1031.2</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2"/>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FT B1022</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3"/>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FT B1026</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3"/>
          <p:cNvSpPr txBox="1"/>
          <p:nvPr/>
        </p:nvSpPr>
        <p:spPr>
          <a:xfrm>
            <a:off x="848994" y="1841880"/>
            <a:ext cx="6406515"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Number of successful and failure mission outcomes:</a:t>
            </a:r>
            <a:endParaRPr sz="2200" b="0" i="0" u="none" strike="noStrike" cap="none">
              <a:latin typeface="Helvetica Neue"/>
              <a:ea typeface="Helvetica Neue"/>
              <a:cs typeface="Helvetica Neue"/>
              <a:sym typeface="Helvetica Neue"/>
            </a:endParaRPr>
          </a:p>
        </p:txBody>
      </p:sp>
      <p:sp>
        <p:nvSpPr>
          <p:cNvPr id="332" name="Google Shape;332;p33"/>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33</a:t>
            </a:fld>
            <a:endParaRPr/>
          </a:p>
        </p:txBody>
      </p:sp>
      <p:sp>
        <p:nvSpPr>
          <p:cNvPr id="333" name="Google Shape;333;p33"/>
          <p:cNvSpPr txBox="1"/>
          <p:nvPr/>
        </p:nvSpPr>
        <p:spPr>
          <a:xfrm>
            <a:off x="848994" y="4408170"/>
            <a:ext cx="9153525" cy="695960"/>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Grouping mission outcomes and counting records for each group led us to  the summary above.</a:t>
            </a:r>
            <a:endParaRPr sz="2200" b="0" i="0" u="none" strike="noStrike" cap="none">
              <a:latin typeface="Helvetica Neue"/>
              <a:ea typeface="Helvetica Neue"/>
              <a:cs typeface="Helvetica Neue"/>
              <a:sym typeface="Helvetica Neue"/>
            </a:endParaRPr>
          </a:p>
        </p:txBody>
      </p:sp>
      <p:sp>
        <p:nvSpPr>
          <p:cNvPr id="334" name="Google Shape;334;p33"/>
          <p:cNvSpPr txBox="1">
            <a:spLocks noGrp="1"/>
          </p:cNvSpPr>
          <p:nvPr>
            <p:ph type="title"/>
          </p:nvPr>
        </p:nvSpPr>
        <p:spPr>
          <a:xfrm>
            <a:off x="848994" y="480377"/>
            <a:ext cx="9784715" cy="498475"/>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100"/>
              <a:t>Total Number of Successful and Failure Mission Outcomes</a:t>
            </a:r>
            <a:endParaRPr sz="3100"/>
          </a:p>
        </p:txBody>
      </p:sp>
      <p:graphicFrame>
        <p:nvGraphicFramePr>
          <p:cNvPr id="335" name="Google Shape;335;p33"/>
          <p:cNvGraphicFramePr/>
          <p:nvPr/>
        </p:nvGraphicFramePr>
        <p:xfrm>
          <a:off x="1248905" y="2511551"/>
          <a:ext cx="5499100" cy="1483400"/>
        </p:xfrm>
        <a:graphic>
          <a:graphicData uri="http://schemas.openxmlformats.org/drawingml/2006/table">
            <a:tbl>
              <a:tblPr firstRow="1" bandRow="1">
                <a:noFill/>
                <a:tableStyleId>{0320ED7C-5975-4A01-9269-65D399E0C2D5}</a:tableStyleId>
              </a:tblPr>
              <a:tblGrid>
                <a:gridCol w="3621400">
                  <a:extLst>
                    <a:ext uri="{9D8B030D-6E8A-4147-A177-3AD203B41FA5}">
                      <a16:colId xmlns:a16="http://schemas.microsoft.com/office/drawing/2014/main" val="20000"/>
                    </a:ext>
                  </a:extLst>
                </a:gridCol>
                <a:gridCol w="1877700">
                  <a:extLst>
                    <a:ext uri="{9D8B030D-6E8A-4147-A177-3AD203B41FA5}">
                      <a16:colId xmlns:a16="http://schemas.microsoft.com/office/drawing/2014/main" val="20001"/>
                    </a:ext>
                  </a:extLst>
                </a:gridCol>
              </a:tblGrid>
              <a:tr h="370850">
                <a:tc>
                  <a:txBody>
                    <a:bodyPr/>
                    <a:lstStyle/>
                    <a:p>
                      <a:pPr marL="91440"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Mission Outcome</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0" marR="0" lvl="0" indent="0" algn="ctr"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Occurrences</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Success</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0" marR="0" lvl="0" indent="0" algn="ctr" rtl="0">
                        <a:lnSpc>
                          <a:spcPct val="100000"/>
                        </a:lnSpc>
                        <a:spcBef>
                          <a:spcPts val="0"/>
                        </a:spcBef>
                        <a:spcAft>
                          <a:spcPts val="0"/>
                        </a:spcAft>
                        <a:buNone/>
                      </a:pPr>
                      <a:r>
                        <a:rPr lang="en-US" sz="1800" u="none" strike="noStrike" cap="none">
                          <a:latin typeface="Calibri"/>
                          <a:ea typeface="Calibri"/>
                          <a:cs typeface="Calibri"/>
                          <a:sym typeface="Calibri"/>
                        </a:rPr>
                        <a:t>99</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Success (payload status unclear)</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0" marR="0" lvl="0" indent="0" algn="ctr" rtl="0">
                        <a:lnSpc>
                          <a:spcPct val="100000"/>
                        </a:lnSpc>
                        <a:spcBef>
                          <a:spcPts val="0"/>
                        </a:spcBef>
                        <a:spcAft>
                          <a:spcPts val="0"/>
                        </a:spcAft>
                        <a:buNone/>
                      </a:pPr>
                      <a:r>
                        <a:rPr lang="en-US" sz="1800" u="none" strike="noStrike" cap="none">
                          <a:latin typeface="Calibri"/>
                          <a:ea typeface="Calibri"/>
                          <a:cs typeface="Calibri"/>
                          <a:sym typeface="Calibri"/>
                        </a:rPr>
                        <a:t>1</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2"/>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Failure (in flight)</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0" marR="0" lvl="0" indent="0" algn="ctr" rtl="0">
                        <a:lnSpc>
                          <a:spcPct val="100000"/>
                        </a:lnSpc>
                        <a:spcBef>
                          <a:spcPts val="0"/>
                        </a:spcBef>
                        <a:spcAft>
                          <a:spcPts val="0"/>
                        </a:spcAft>
                        <a:buNone/>
                      </a:pPr>
                      <a:r>
                        <a:rPr lang="en-US" sz="1800" u="none" strike="noStrike" cap="none">
                          <a:latin typeface="Calibri"/>
                          <a:ea typeface="Calibri"/>
                          <a:cs typeface="Calibri"/>
                          <a:sym typeface="Calibri"/>
                        </a:rPr>
                        <a:t>1</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34"/>
          <p:cNvSpPr txBox="1"/>
          <p:nvPr/>
        </p:nvSpPr>
        <p:spPr>
          <a:xfrm>
            <a:off x="848994" y="1808734"/>
            <a:ext cx="6985000"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Boosters which have carried the maximum payload mass</a:t>
            </a:r>
            <a:endParaRPr sz="2200" b="0" i="0" u="none" strike="noStrike" cap="none">
              <a:latin typeface="Helvetica Neue"/>
              <a:ea typeface="Helvetica Neue"/>
              <a:cs typeface="Helvetica Neue"/>
              <a:sym typeface="Helvetica Neue"/>
            </a:endParaRPr>
          </a:p>
        </p:txBody>
      </p:sp>
      <p:sp>
        <p:nvSpPr>
          <p:cNvPr id="341" name="Google Shape;341;p34"/>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34</a:t>
            </a:fld>
            <a:endParaRPr/>
          </a:p>
        </p:txBody>
      </p:sp>
      <p:sp>
        <p:nvSpPr>
          <p:cNvPr id="342" name="Google Shape;342;p34"/>
          <p:cNvSpPr txBox="1"/>
          <p:nvPr/>
        </p:nvSpPr>
        <p:spPr>
          <a:xfrm>
            <a:off x="848994" y="5167883"/>
            <a:ext cx="8665845" cy="663575"/>
          </a:xfrm>
          <a:prstGeom prst="rect">
            <a:avLst/>
          </a:prstGeom>
          <a:noFill/>
          <a:ln>
            <a:noFill/>
          </a:ln>
        </p:spPr>
        <p:txBody>
          <a:bodyPr spcFirstLastPara="1" wrap="square" lIns="0" tIns="50150" rIns="0" bIns="0" anchor="t" anchorCtr="0">
            <a:spAutoFit/>
          </a:bodyPr>
          <a:lstStyle/>
          <a:p>
            <a:pPr marL="241300" marR="5080" lvl="0" indent="-228600" algn="l" rtl="0">
              <a:lnSpc>
                <a:spcPct val="108181"/>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These are the boosters which have carried the maximum payload mass  registered in the dataset.</a:t>
            </a:r>
            <a:endParaRPr sz="2200" b="0" i="0" u="none" strike="noStrike" cap="none">
              <a:latin typeface="Helvetica Neue"/>
              <a:ea typeface="Helvetica Neue"/>
              <a:cs typeface="Helvetica Neue"/>
              <a:sym typeface="Helvetica Neue"/>
            </a:endParaRPr>
          </a:p>
        </p:txBody>
      </p:sp>
      <p:sp>
        <p:nvSpPr>
          <p:cNvPr id="343" name="Google Shape;343;p34"/>
          <p:cNvSpPr txBox="1">
            <a:spLocks noGrp="1"/>
          </p:cNvSpPr>
          <p:nvPr>
            <p:ph type="title"/>
          </p:nvPr>
        </p:nvSpPr>
        <p:spPr>
          <a:xfrm>
            <a:off x="849001" y="418525"/>
            <a:ext cx="81957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Boosters Carried Maximum Payload</a:t>
            </a:r>
            <a:endParaRPr/>
          </a:p>
        </p:txBody>
      </p:sp>
      <p:graphicFrame>
        <p:nvGraphicFramePr>
          <p:cNvPr id="344" name="Google Shape;344;p34"/>
          <p:cNvGraphicFramePr/>
          <p:nvPr/>
        </p:nvGraphicFramePr>
        <p:xfrm>
          <a:off x="1239062" y="2401951"/>
          <a:ext cx="2058025" cy="2595950"/>
        </p:xfrm>
        <a:graphic>
          <a:graphicData uri="http://schemas.openxmlformats.org/drawingml/2006/table">
            <a:tbl>
              <a:tblPr firstRow="1" bandRow="1">
                <a:noFill/>
                <a:tableStyleId>{0320ED7C-5975-4A01-9269-65D399E0C2D5}</a:tableStyleId>
              </a:tblPr>
              <a:tblGrid>
                <a:gridCol w="2058025">
                  <a:extLst>
                    <a:ext uri="{9D8B030D-6E8A-4147-A177-3AD203B41FA5}">
                      <a16:colId xmlns:a16="http://schemas.microsoft.com/office/drawing/2014/main" val="20000"/>
                    </a:ext>
                  </a:extLst>
                </a:gridCol>
              </a:tblGrid>
              <a:tr h="370850">
                <a:tc>
                  <a:txBody>
                    <a:bodyPr/>
                    <a:lstStyle/>
                    <a:p>
                      <a:pPr marL="91440"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Booster Version (...)</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B1048.4</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B1048.5</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2"/>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B1049.4</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3"/>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B1049.5</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4"/>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B1049.7</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5"/>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B1051.3</a:t>
                      </a:r>
                      <a:endParaRPr sz="1800" u="none" strike="noStrike" cap="none">
                        <a:latin typeface="Calibri"/>
                        <a:ea typeface="Calibri"/>
                        <a:cs typeface="Calibri"/>
                        <a:sym typeface="Calibri"/>
                      </a:endParaRPr>
                    </a:p>
                  </a:txBody>
                  <a:tcPr marL="0" marR="0" marT="349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6"/>
                  </a:ext>
                </a:extLst>
              </a:tr>
            </a:tbl>
          </a:graphicData>
        </a:graphic>
      </p:graphicFrame>
      <p:graphicFrame>
        <p:nvGraphicFramePr>
          <p:cNvPr id="345" name="Google Shape;345;p34"/>
          <p:cNvGraphicFramePr/>
          <p:nvPr/>
        </p:nvGraphicFramePr>
        <p:xfrm>
          <a:off x="3914266" y="2401951"/>
          <a:ext cx="2077075" cy="2595950"/>
        </p:xfrm>
        <a:graphic>
          <a:graphicData uri="http://schemas.openxmlformats.org/drawingml/2006/table">
            <a:tbl>
              <a:tblPr firstRow="1" bandRow="1">
                <a:noFill/>
                <a:tableStyleId>{0320ED7C-5975-4A01-9269-65D399E0C2D5}</a:tableStyleId>
              </a:tblPr>
              <a:tblGrid>
                <a:gridCol w="2077075">
                  <a:extLst>
                    <a:ext uri="{9D8B030D-6E8A-4147-A177-3AD203B41FA5}">
                      <a16:colId xmlns:a16="http://schemas.microsoft.com/office/drawing/2014/main" val="20000"/>
                    </a:ext>
                  </a:extLst>
                </a:gridCol>
              </a:tblGrid>
              <a:tr h="370850">
                <a:tc>
                  <a:txBody>
                    <a:bodyPr/>
                    <a:lstStyle/>
                    <a:p>
                      <a:pPr marL="92075"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Booster Version</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B1051.4</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B1051.6</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2"/>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B1056.4</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3"/>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B1058.3</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4"/>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B1060.2</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5"/>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B5 B1060.3</a:t>
                      </a:r>
                      <a:endParaRPr sz="1800" u="none" strike="noStrike" cap="none">
                        <a:latin typeface="Calibri"/>
                        <a:ea typeface="Calibri"/>
                        <a:cs typeface="Calibri"/>
                        <a:sym typeface="Calibri"/>
                      </a:endParaRPr>
                    </a:p>
                  </a:txBody>
                  <a:tcPr marL="0" marR="0" marT="349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5"/>
          <p:cNvSpPr txBox="1"/>
          <p:nvPr/>
        </p:nvSpPr>
        <p:spPr>
          <a:xfrm>
            <a:off x="848994" y="1841880"/>
            <a:ext cx="9518015" cy="695960"/>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Failed landing outcomes in drone ship, their booster versions, and launch site  names for in year 2015</a:t>
            </a:r>
            <a:endParaRPr sz="2200" b="0" i="0" u="none" strike="noStrike" cap="none">
              <a:latin typeface="Helvetica Neue"/>
              <a:ea typeface="Helvetica Neue"/>
              <a:cs typeface="Helvetica Neue"/>
              <a:sym typeface="Helvetica Neue"/>
            </a:endParaRPr>
          </a:p>
        </p:txBody>
      </p:sp>
      <p:sp>
        <p:nvSpPr>
          <p:cNvPr id="351" name="Google Shape;351;p35"/>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35</a:t>
            </a:fld>
            <a:endParaRPr/>
          </a:p>
        </p:txBody>
      </p:sp>
      <p:sp>
        <p:nvSpPr>
          <p:cNvPr id="352" name="Google Shape;352;p35"/>
          <p:cNvSpPr txBox="1"/>
          <p:nvPr/>
        </p:nvSpPr>
        <p:spPr>
          <a:xfrm>
            <a:off x="848994" y="5256783"/>
            <a:ext cx="5527675"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 list above has the only two occurrences.</a:t>
            </a:r>
            <a:endParaRPr sz="2200" b="0" i="0" u="none" strike="noStrike" cap="none">
              <a:latin typeface="Helvetica Neue"/>
              <a:ea typeface="Helvetica Neue"/>
              <a:cs typeface="Helvetica Neue"/>
              <a:sym typeface="Helvetica Neue"/>
            </a:endParaRPr>
          </a:p>
        </p:txBody>
      </p:sp>
      <p:sp>
        <p:nvSpPr>
          <p:cNvPr id="353" name="Google Shape;353;p35"/>
          <p:cNvSpPr txBox="1">
            <a:spLocks noGrp="1"/>
          </p:cNvSpPr>
          <p:nvPr>
            <p:ph type="title"/>
          </p:nvPr>
        </p:nvSpPr>
        <p:spPr>
          <a:xfrm>
            <a:off x="849002" y="418525"/>
            <a:ext cx="60255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2015 Launch Records</a:t>
            </a:r>
            <a:endParaRPr/>
          </a:p>
        </p:txBody>
      </p:sp>
      <p:graphicFrame>
        <p:nvGraphicFramePr>
          <p:cNvPr id="354" name="Google Shape;354;p35"/>
          <p:cNvGraphicFramePr/>
          <p:nvPr/>
        </p:nvGraphicFramePr>
        <p:xfrm>
          <a:off x="1572513" y="2884297"/>
          <a:ext cx="3848100" cy="1112550"/>
        </p:xfrm>
        <a:graphic>
          <a:graphicData uri="http://schemas.openxmlformats.org/drawingml/2006/table">
            <a:tbl>
              <a:tblPr firstRow="1" bandRow="1">
                <a:noFill/>
                <a:tableStyleId>{0320ED7C-5975-4A01-9269-65D399E0C2D5}</a:tableStyleId>
              </a:tblPr>
              <a:tblGrid>
                <a:gridCol w="1924050">
                  <a:extLst>
                    <a:ext uri="{9D8B030D-6E8A-4147-A177-3AD203B41FA5}">
                      <a16:colId xmlns:a16="http://schemas.microsoft.com/office/drawing/2014/main" val="20000"/>
                    </a:ext>
                  </a:extLst>
                </a:gridCol>
                <a:gridCol w="1924050">
                  <a:extLst>
                    <a:ext uri="{9D8B030D-6E8A-4147-A177-3AD203B41FA5}">
                      <a16:colId xmlns:a16="http://schemas.microsoft.com/office/drawing/2014/main" val="20001"/>
                    </a:ext>
                  </a:extLst>
                </a:gridCol>
              </a:tblGrid>
              <a:tr h="370850">
                <a:tc>
                  <a:txBody>
                    <a:bodyPr/>
                    <a:lstStyle/>
                    <a:p>
                      <a:pPr marL="91440"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Booster Version</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2075"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Launch Site</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v1.1 B1012</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CCAFS LC-40</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r h="370850">
                <a:tc>
                  <a:txBody>
                    <a:bodyPr/>
                    <a:lstStyle/>
                    <a:p>
                      <a:pPr marL="91440" marR="0" lvl="0" indent="0" algn="l" rtl="0">
                        <a:lnSpc>
                          <a:spcPct val="100000"/>
                        </a:lnSpc>
                        <a:spcBef>
                          <a:spcPts val="0"/>
                        </a:spcBef>
                        <a:spcAft>
                          <a:spcPts val="0"/>
                        </a:spcAft>
                        <a:buNone/>
                      </a:pPr>
                      <a:r>
                        <a:rPr lang="en-US" sz="1800" u="none" strike="noStrike" cap="none">
                          <a:latin typeface="Calibri"/>
                          <a:ea typeface="Calibri"/>
                          <a:cs typeface="Calibri"/>
                          <a:sym typeface="Calibri"/>
                        </a:rPr>
                        <a:t>F9 v1.1 B1015</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CCAFS LC-40</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6"/>
          <p:cNvSpPr txBox="1"/>
          <p:nvPr/>
        </p:nvSpPr>
        <p:spPr>
          <a:xfrm>
            <a:off x="848994" y="1549463"/>
            <a:ext cx="9229090" cy="696595"/>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Ranking of all landing outcomes between the date 2010-06-04 and 2017-</a:t>
            </a:r>
            <a:endParaRPr sz="2200" b="0" i="0" u="none" strike="noStrike" cap="none">
              <a:latin typeface="Helvetica Neue"/>
              <a:ea typeface="Helvetica Neue"/>
              <a:cs typeface="Helvetica Neue"/>
              <a:sym typeface="Helvetica Neue"/>
            </a:endParaRPr>
          </a:p>
          <a:p>
            <a:pPr marL="241300" marR="0" lvl="0" indent="0" algn="l" rtl="0">
              <a:lnSpc>
                <a:spcPct val="100000"/>
              </a:lnSpc>
              <a:spcBef>
                <a:spcPts val="5"/>
              </a:spcBef>
              <a:spcAft>
                <a:spcPts val="0"/>
              </a:spcAft>
              <a:buNone/>
            </a:pPr>
            <a:r>
              <a:rPr lang="en-US" sz="2200" b="0" i="0" u="none" strike="noStrike" cap="none">
                <a:solidFill>
                  <a:srgbClr val="292929"/>
                </a:solidFill>
                <a:latin typeface="Helvetica Neue"/>
                <a:ea typeface="Helvetica Neue"/>
                <a:cs typeface="Helvetica Neue"/>
                <a:sym typeface="Helvetica Neue"/>
              </a:rPr>
              <a:t>03-20:</a:t>
            </a:r>
            <a:endParaRPr sz="2200" b="0" i="0" u="none" strike="noStrike" cap="none">
              <a:latin typeface="Helvetica Neue"/>
              <a:ea typeface="Helvetica Neue"/>
              <a:cs typeface="Helvetica Neue"/>
              <a:sym typeface="Helvetica Neue"/>
            </a:endParaRPr>
          </a:p>
        </p:txBody>
      </p:sp>
      <p:sp>
        <p:nvSpPr>
          <p:cNvPr id="360" name="Google Shape;360;p36"/>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36</a:t>
            </a:fld>
            <a:endParaRPr/>
          </a:p>
        </p:txBody>
      </p:sp>
      <p:sp>
        <p:nvSpPr>
          <p:cNvPr id="361" name="Google Shape;361;p36"/>
          <p:cNvSpPr txBox="1"/>
          <p:nvPr/>
        </p:nvSpPr>
        <p:spPr>
          <a:xfrm>
            <a:off x="848994" y="5478145"/>
            <a:ext cx="8698230"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This view of data alerts us that “No attempt” must be taken in account.</a:t>
            </a:r>
            <a:endParaRPr sz="2200" b="0" i="0" u="none" strike="noStrike" cap="none">
              <a:latin typeface="Helvetica Neue"/>
              <a:ea typeface="Helvetica Neue"/>
              <a:cs typeface="Helvetica Neue"/>
              <a:sym typeface="Helvetica Neue"/>
            </a:endParaRPr>
          </a:p>
        </p:txBody>
      </p:sp>
      <p:sp>
        <p:nvSpPr>
          <p:cNvPr id="362" name="Google Shape;362;p36"/>
          <p:cNvSpPr txBox="1">
            <a:spLocks noGrp="1"/>
          </p:cNvSpPr>
          <p:nvPr>
            <p:ph type="title"/>
          </p:nvPr>
        </p:nvSpPr>
        <p:spPr>
          <a:xfrm>
            <a:off x="848994" y="510540"/>
            <a:ext cx="9923145" cy="45212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800"/>
              <a:t>Rank Landing Outcomes Between 2010-06-04 and 2017-03-20</a:t>
            </a:r>
            <a:endParaRPr sz="2800"/>
          </a:p>
        </p:txBody>
      </p:sp>
      <p:graphicFrame>
        <p:nvGraphicFramePr>
          <p:cNvPr id="363" name="Google Shape;363;p36"/>
          <p:cNvGraphicFramePr/>
          <p:nvPr/>
        </p:nvGraphicFramePr>
        <p:xfrm>
          <a:off x="2068195" y="2106167"/>
          <a:ext cx="5722625" cy="3337650"/>
        </p:xfrm>
        <a:graphic>
          <a:graphicData uri="http://schemas.openxmlformats.org/drawingml/2006/table">
            <a:tbl>
              <a:tblPr firstRow="1" bandRow="1">
                <a:noFill/>
                <a:tableStyleId>{0320ED7C-5975-4A01-9269-65D399E0C2D5}</a:tableStyleId>
              </a:tblPr>
              <a:tblGrid>
                <a:gridCol w="3860800">
                  <a:extLst>
                    <a:ext uri="{9D8B030D-6E8A-4147-A177-3AD203B41FA5}">
                      <a16:colId xmlns:a16="http://schemas.microsoft.com/office/drawing/2014/main" val="20000"/>
                    </a:ext>
                  </a:extLst>
                </a:gridCol>
                <a:gridCol w="1861825">
                  <a:extLst>
                    <a:ext uri="{9D8B030D-6E8A-4147-A177-3AD203B41FA5}">
                      <a16:colId xmlns:a16="http://schemas.microsoft.com/office/drawing/2014/main" val="20001"/>
                    </a:ext>
                  </a:extLst>
                </a:gridCol>
              </a:tblGrid>
              <a:tr h="370850">
                <a:tc>
                  <a:txBody>
                    <a:bodyPr/>
                    <a:lstStyle/>
                    <a:p>
                      <a:pPr marL="92075"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Landing Outcome</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tc>
                  <a:txBody>
                    <a:bodyPr/>
                    <a:lstStyle/>
                    <a:p>
                      <a:pPr marL="92075" marR="0" lvl="0" indent="0" algn="l" rtl="0">
                        <a:lnSpc>
                          <a:spcPct val="100000"/>
                        </a:lnSpc>
                        <a:spcBef>
                          <a:spcPts val="0"/>
                        </a:spcBef>
                        <a:spcAft>
                          <a:spcPts val="0"/>
                        </a:spcAft>
                        <a:buNone/>
                      </a:pPr>
                      <a:r>
                        <a:rPr lang="en-US" sz="1800" b="1" u="none" strike="noStrike" cap="none">
                          <a:solidFill>
                            <a:srgbClr val="FFFFFF"/>
                          </a:solidFill>
                          <a:latin typeface="Calibri"/>
                          <a:ea typeface="Calibri"/>
                          <a:cs typeface="Calibri"/>
                          <a:sym typeface="Calibri"/>
                        </a:rPr>
                        <a:t>Occurrences</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4471C4"/>
                    </a:solidFill>
                  </a:tcPr>
                </a:tc>
                <a:extLst>
                  <a:ext uri="{0D108BD9-81ED-4DB2-BD59-A6C34878D82A}">
                    <a16:rowId xmlns:a16="http://schemas.microsoft.com/office/drawing/2014/main" val="10000"/>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No attempt</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10</a:t>
                      </a:r>
                      <a:endParaRPr sz="1800" u="none" strike="noStrike" cap="none">
                        <a:latin typeface="Calibri"/>
                        <a:ea typeface="Calibri"/>
                        <a:cs typeface="Calibri"/>
                        <a:sym typeface="Calibri"/>
                      </a:endParaRPr>
                    </a:p>
                  </a:txBody>
                  <a:tcPr marL="0" marR="0" marT="3365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1"/>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Failure (drone ship)</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5</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2"/>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Success (drone ship)</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5</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3"/>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Controlled (ocean)</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3</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4"/>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Success (ground pad)</a:t>
                      </a:r>
                      <a:endParaRPr sz="1800" u="none" strike="noStrike" cap="none">
                        <a:latin typeface="Calibri"/>
                        <a:ea typeface="Calibri"/>
                        <a:cs typeface="Calibri"/>
                        <a:sym typeface="Calibri"/>
                      </a:endParaRPr>
                    </a:p>
                  </a:txBody>
                  <a:tcPr marL="0" marR="0" marT="349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3</a:t>
                      </a:r>
                      <a:endParaRPr sz="1800" u="none" strike="noStrike" cap="none">
                        <a:latin typeface="Calibri"/>
                        <a:ea typeface="Calibri"/>
                        <a:cs typeface="Calibri"/>
                        <a:sym typeface="Calibri"/>
                      </a:endParaRPr>
                    </a:p>
                  </a:txBody>
                  <a:tcPr marL="0" marR="0" marT="349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5"/>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Failure (parachute)</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2</a:t>
                      </a:r>
                      <a:endParaRPr sz="1800" u="none" strike="noStrike" cap="none">
                        <a:latin typeface="Calibri"/>
                        <a:ea typeface="Calibri"/>
                        <a:cs typeface="Calibri"/>
                        <a:sym typeface="Calibri"/>
                      </a:endParaRPr>
                    </a:p>
                  </a:txBody>
                  <a:tcPr marL="0" marR="0" marT="3430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6"/>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Uncontrolled (ocean)</a:t>
                      </a:r>
                      <a:endParaRPr sz="1800" u="none" strike="noStrike" cap="none">
                        <a:latin typeface="Calibri"/>
                        <a:ea typeface="Calibri"/>
                        <a:cs typeface="Calibri"/>
                        <a:sym typeface="Calibri"/>
                      </a:endParaRPr>
                    </a:p>
                  </a:txBody>
                  <a:tcPr marL="0" marR="0" marT="349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2</a:t>
                      </a:r>
                      <a:endParaRPr sz="1800" u="none" strike="noStrike" cap="none">
                        <a:latin typeface="Calibri"/>
                        <a:ea typeface="Calibri"/>
                        <a:cs typeface="Calibri"/>
                        <a:sym typeface="Calibri"/>
                      </a:endParaRPr>
                    </a:p>
                  </a:txBody>
                  <a:tcPr marL="0" marR="0" marT="349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CFD4EA"/>
                    </a:solidFill>
                  </a:tcPr>
                </a:tc>
                <a:extLst>
                  <a:ext uri="{0D108BD9-81ED-4DB2-BD59-A6C34878D82A}">
                    <a16:rowId xmlns:a16="http://schemas.microsoft.com/office/drawing/2014/main" val="10007"/>
                  </a:ext>
                </a:extLst>
              </a:tr>
              <a:tr h="370850">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Precluded (drone ship)</a:t>
                      </a:r>
                      <a:endParaRPr sz="1800" u="none" strike="noStrike" cap="none">
                        <a:latin typeface="Calibri"/>
                        <a:ea typeface="Calibri"/>
                        <a:cs typeface="Calibri"/>
                        <a:sym typeface="Calibri"/>
                      </a:endParaRPr>
                    </a:p>
                  </a:txBody>
                  <a:tcPr marL="0" marR="0" marT="349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tc>
                  <a:txBody>
                    <a:bodyPr/>
                    <a:lstStyle/>
                    <a:p>
                      <a:pPr marL="92075" marR="0" lvl="0" indent="0" algn="l" rtl="0">
                        <a:lnSpc>
                          <a:spcPct val="100000"/>
                        </a:lnSpc>
                        <a:spcBef>
                          <a:spcPts val="0"/>
                        </a:spcBef>
                        <a:spcAft>
                          <a:spcPts val="0"/>
                        </a:spcAft>
                        <a:buNone/>
                      </a:pPr>
                      <a:r>
                        <a:rPr lang="en-US" sz="1800" u="none" strike="noStrike" cap="none">
                          <a:latin typeface="Calibri"/>
                          <a:ea typeface="Calibri"/>
                          <a:cs typeface="Calibri"/>
                          <a:sym typeface="Calibri"/>
                        </a:rPr>
                        <a:t>1</a:t>
                      </a:r>
                      <a:endParaRPr sz="1800" u="none" strike="noStrike" cap="none">
                        <a:latin typeface="Calibri"/>
                        <a:ea typeface="Calibri"/>
                        <a:cs typeface="Calibri"/>
                        <a:sym typeface="Calibri"/>
                      </a:endParaRPr>
                    </a:p>
                  </a:txBody>
                  <a:tcPr marL="0" marR="0" marT="34925"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9EBF5"/>
                    </a:solidFill>
                  </a:tcPr>
                </a:tc>
                <a:extLst>
                  <a:ext uri="{0D108BD9-81ED-4DB2-BD59-A6C34878D82A}">
                    <a16:rowId xmlns:a16="http://schemas.microsoft.com/office/drawing/2014/main" val="10008"/>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Shape 367"/>
        <p:cNvGrpSpPr/>
        <p:nvPr/>
      </p:nvGrpSpPr>
      <p:grpSpPr>
        <a:xfrm>
          <a:off x="0" y="0"/>
          <a:ext cx="0" cy="0"/>
          <a:chOff x="0" y="0"/>
          <a:chExt cx="0" cy="0"/>
        </a:xfrm>
      </p:grpSpPr>
      <p:pic>
        <p:nvPicPr>
          <p:cNvPr id="368" name="Google Shape;368;p37"/>
          <p:cNvPicPr preferRelativeResize="0"/>
          <p:nvPr/>
        </p:nvPicPr>
        <p:blipFill rotWithShape="1">
          <a:blip r:embed="rId3">
            <a:alphaModFix/>
          </a:blip>
          <a:srcRect/>
          <a:stretch/>
        </p:blipFill>
        <p:spPr>
          <a:xfrm>
            <a:off x="0" y="0"/>
            <a:ext cx="12187239" cy="6857998"/>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8"/>
          <p:cNvSpPr txBox="1"/>
          <p:nvPr/>
        </p:nvSpPr>
        <p:spPr>
          <a:xfrm>
            <a:off x="11112245" y="6081077"/>
            <a:ext cx="269240" cy="26987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600" b="0" i="0" u="none" strike="noStrike" cap="none">
                <a:solidFill>
                  <a:srgbClr val="1C7CDB"/>
                </a:solidFill>
                <a:latin typeface="Helvetica Neue"/>
                <a:ea typeface="Helvetica Neue"/>
                <a:cs typeface="Helvetica Neue"/>
                <a:sym typeface="Helvetica Neue"/>
              </a:rPr>
              <a:t>38</a:t>
            </a:r>
            <a:endParaRPr sz="1600" b="0" i="0" u="none" strike="noStrike" cap="none">
              <a:latin typeface="Helvetica Neue"/>
              <a:ea typeface="Helvetica Neue"/>
              <a:cs typeface="Helvetica Neue"/>
              <a:sym typeface="Helvetica Neue"/>
            </a:endParaRPr>
          </a:p>
        </p:txBody>
      </p:sp>
      <p:sp>
        <p:nvSpPr>
          <p:cNvPr id="374" name="Google Shape;374;p38"/>
          <p:cNvSpPr txBox="1"/>
          <p:nvPr/>
        </p:nvSpPr>
        <p:spPr>
          <a:xfrm>
            <a:off x="848994" y="5664834"/>
            <a:ext cx="8587105" cy="574675"/>
          </a:xfrm>
          <a:prstGeom prst="rect">
            <a:avLst/>
          </a:prstGeom>
          <a:noFill/>
          <a:ln>
            <a:noFill/>
          </a:ln>
        </p:spPr>
        <p:txBody>
          <a:bodyPr spcFirstLastPara="1" wrap="square" lIns="0" tIns="12700" rIns="0" bIns="0" anchor="t" anchorCtr="0">
            <a:spAutoFit/>
          </a:bodyPr>
          <a:lstStyle/>
          <a:p>
            <a:pPr marL="241300" marR="0" lvl="0" indent="-228600" algn="l" rtl="0">
              <a:lnSpc>
                <a:spcPct val="108000"/>
              </a:lnSpc>
              <a:spcBef>
                <a:spcPts val="0"/>
              </a:spcBef>
              <a:spcAft>
                <a:spcPts val="0"/>
              </a:spcAft>
              <a:buClr>
                <a:srgbClr val="292929"/>
              </a:buClr>
              <a:buSzPts val="2000"/>
              <a:buFont typeface="Arial"/>
              <a:buChar char="•"/>
            </a:pPr>
            <a:r>
              <a:rPr lang="en-US" sz="2000" b="0" i="0" u="none" strike="noStrike" cap="none">
                <a:solidFill>
                  <a:srgbClr val="292929"/>
                </a:solidFill>
                <a:latin typeface="Helvetica Neue"/>
                <a:ea typeface="Helvetica Neue"/>
                <a:cs typeface="Helvetica Neue"/>
                <a:sym typeface="Helvetica Neue"/>
              </a:rPr>
              <a:t>Launch sites are near sea, probably by safety, but not too far from roads and</a:t>
            </a:r>
            <a:endParaRPr sz="2000" b="0" i="0" u="none" strike="noStrike" cap="none">
              <a:latin typeface="Helvetica Neue"/>
              <a:ea typeface="Helvetica Neue"/>
              <a:cs typeface="Helvetica Neue"/>
              <a:sym typeface="Helvetica Neue"/>
            </a:endParaRPr>
          </a:p>
          <a:p>
            <a:pPr marL="241300" marR="0" lvl="0" indent="0" algn="l" rtl="0">
              <a:lnSpc>
                <a:spcPct val="108000"/>
              </a:lnSpc>
              <a:spcBef>
                <a:spcPts val="0"/>
              </a:spcBef>
              <a:spcAft>
                <a:spcPts val="0"/>
              </a:spcAft>
              <a:buNone/>
            </a:pPr>
            <a:r>
              <a:rPr lang="en-US" sz="2000" b="0" i="0" u="none" strike="noStrike" cap="none">
                <a:solidFill>
                  <a:srgbClr val="292929"/>
                </a:solidFill>
                <a:latin typeface="Helvetica Neue"/>
                <a:ea typeface="Helvetica Neue"/>
                <a:cs typeface="Helvetica Neue"/>
                <a:sym typeface="Helvetica Neue"/>
              </a:rPr>
              <a:t>railroads.</a:t>
            </a:r>
            <a:endParaRPr sz="2000" b="0" i="0" u="none" strike="noStrike" cap="none">
              <a:latin typeface="Helvetica Neue"/>
              <a:ea typeface="Helvetica Neue"/>
              <a:cs typeface="Helvetica Neue"/>
              <a:sym typeface="Helvetica Neue"/>
            </a:endParaRPr>
          </a:p>
        </p:txBody>
      </p:sp>
      <p:sp>
        <p:nvSpPr>
          <p:cNvPr id="375" name="Google Shape;375;p38"/>
          <p:cNvSpPr txBox="1">
            <a:spLocks noGrp="1"/>
          </p:cNvSpPr>
          <p:nvPr>
            <p:ph type="title"/>
          </p:nvPr>
        </p:nvSpPr>
        <p:spPr>
          <a:xfrm>
            <a:off x="849005" y="418525"/>
            <a:ext cx="54624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All launch sites</a:t>
            </a:r>
            <a:endParaRPr/>
          </a:p>
        </p:txBody>
      </p:sp>
      <p:pic>
        <p:nvPicPr>
          <p:cNvPr id="376" name="Google Shape;376;p38"/>
          <p:cNvPicPr preferRelativeResize="0"/>
          <p:nvPr/>
        </p:nvPicPr>
        <p:blipFill rotWithShape="1">
          <a:blip r:embed="rId3">
            <a:alphaModFix/>
          </a:blip>
          <a:srcRect/>
          <a:stretch/>
        </p:blipFill>
        <p:spPr>
          <a:xfrm>
            <a:off x="2230120" y="1612900"/>
            <a:ext cx="6824980" cy="4107179"/>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9"/>
          <p:cNvSpPr txBox="1"/>
          <p:nvPr/>
        </p:nvSpPr>
        <p:spPr>
          <a:xfrm>
            <a:off x="848994" y="1788540"/>
            <a:ext cx="5980430" cy="33020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000"/>
              <a:buFont typeface="Arial"/>
              <a:buChar char="•"/>
            </a:pPr>
            <a:r>
              <a:rPr lang="en-US" sz="2000" b="0" i="0" u="none" strike="noStrike" cap="none">
                <a:solidFill>
                  <a:srgbClr val="292929"/>
                </a:solidFill>
                <a:latin typeface="Helvetica Neue"/>
                <a:ea typeface="Helvetica Neue"/>
                <a:cs typeface="Helvetica Neue"/>
                <a:sym typeface="Helvetica Neue"/>
              </a:rPr>
              <a:t>Example of KSC LC-39A launch site launch outcomes</a:t>
            </a:r>
            <a:endParaRPr sz="2000" b="0" i="0" u="none" strike="noStrike" cap="none">
              <a:latin typeface="Helvetica Neue"/>
              <a:ea typeface="Helvetica Neue"/>
              <a:cs typeface="Helvetica Neue"/>
              <a:sym typeface="Helvetica Neue"/>
            </a:endParaRPr>
          </a:p>
        </p:txBody>
      </p:sp>
      <p:sp>
        <p:nvSpPr>
          <p:cNvPr id="382" name="Google Shape;382;p39"/>
          <p:cNvSpPr txBox="1"/>
          <p:nvPr/>
        </p:nvSpPr>
        <p:spPr>
          <a:xfrm>
            <a:off x="848994" y="5584507"/>
            <a:ext cx="7120890" cy="33020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000"/>
              <a:buFont typeface="Arial"/>
              <a:buChar char="•"/>
            </a:pPr>
            <a:r>
              <a:rPr lang="en-US" sz="2000" b="0" i="0" u="none" strike="noStrike" cap="none">
                <a:solidFill>
                  <a:srgbClr val="292929"/>
                </a:solidFill>
                <a:latin typeface="Helvetica Neue"/>
                <a:ea typeface="Helvetica Neue"/>
                <a:cs typeface="Helvetica Neue"/>
                <a:sym typeface="Helvetica Neue"/>
              </a:rPr>
              <a:t>Green markers indicate successful and red ones indicate failure.</a:t>
            </a:r>
            <a:endParaRPr sz="2000" b="0" i="0" u="none" strike="noStrike" cap="none">
              <a:latin typeface="Helvetica Neue"/>
              <a:ea typeface="Helvetica Neue"/>
              <a:cs typeface="Helvetica Neue"/>
              <a:sym typeface="Helvetica Neue"/>
            </a:endParaRPr>
          </a:p>
        </p:txBody>
      </p:sp>
      <p:sp>
        <p:nvSpPr>
          <p:cNvPr id="383" name="Google Shape;383;p39"/>
          <p:cNvSpPr txBox="1">
            <a:spLocks noGrp="1"/>
          </p:cNvSpPr>
          <p:nvPr>
            <p:ph type="title"/>
          </p:nvPr>
        </p:nvSpPr>
        <p:spPr>
          <a:xfrm>
            <a:off x="849001" y="418525"/>
            <a:ext cx="63402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Launch Outcomes by Site</a:t>
            </a:r>
            <a:endParaRPr/>
          </a:p>
        </p:txBody>
      </p:sp>
      <p:grpSp>
        <p:nvGrpSpPr>
          <p:cNvPr id="384" name="Google Shape;384;p39"/>
          <p:cNvGrpSpPr/>
          <p:nvPr/>
        </p:nvGrpSpPr>
        <p:grpSpPr>
          <a:xfrm>
            <a:off x="1584960" y="2156460"/>
            <a:ext cx="8422640" cy="3082036"/>
            <a:chOff x="1584960" y="2156460"/>
            <a:chExt cx="8422640" cy="3082036"/>
          </a:xfrm>
        </p:grpSpPr>
        <p:pic>
          <p:nvPicPr>
            <p:cNvPr id="385" name="Google Shape;385;p39"/>
            <p:cNvPicPr preferRelativeResize="0"/>
            <p:nvPr/>
          </p:nvPicPr>
          <p:blipFill rotWithShape="1">
            <a:blip r:embed="rId3">
              <a:alphaModFix/>
            </a:blip>
            <a:srcRect/>
            <a:stretch/>
          </p:blipFill>
          <p:spPr>
            <a:xfrm>
              <a:off x="2184400" y="2527300"/>
              <a:ext cx="7823200" cy="2151380"/>
            </a:xfrm>
            <a:prstGeom prst="rect">
              <a:avLst/>
            </a:prstGeom>
            <a:noFill/>
            <a:ln>
              <a:noFill/>
            </a:ln>
          </p:spPr>
        </p:pic>
        <p:pic>
          <p:nvPicPr>
            <p:cNvPr id="386" name="Google Shape;386;p39"/>
            <p:cNvPicPr preferRelativeResize="0"/>
            <p:nvPr/>
          </p:nvPicPr>
          <p:blipFill rotWithShape="1">
            <a:blip r:embed="rId4">
              <a:alphaModFix/>
            </a:blip>
            <a:srcRect/>
            <a:stretch/>
          </p:blipFill>
          <p:spPr>
            <a:xfrm>
              <a:off x="3858260" y="2156460"/>
              <a:ext cx="3981195" cy="3010916"/>
            </a:xfrm>
            <a:prstGeom prst="rect">
              <a:avLst/>
            </a:prstGeom>
            <a:noFill/>
            <a:ln>
              <a:noFill/>
            </a:ln>
          </p:spPr>
        </p:pic>
        <p:pic>
          <p:nvPicPr>
            <p:cNvPr id="387" name="Google Shape;387;p39"/>
            <p:cNvPicPr preferRelativeResize="0"/>
            <p:nvPr/>
          </p:nvPicPr>
          <p:blipFill rotWithShape="1">
            <a:blip r:embed="rId5">
              <a:alphaModFix/>
            </a:blip>
            <a:srcRect/>
            <a:stretch/>
          </p:blipFill>
          <p:spPr>
            <a:xfrm>
              <a:off x="4051300" y="2349500"/>
              <a:ext cx="3604259" cy="2633980"/>
            </a:xfrm>
            <a:prstGeom prst="rect">
              <a:avLst/>
            </a:prstGeom>
            <a:noFill/>
            <a:ln>
              <a:noFill/>
            </a:ln>
          </p:spPr>
        </p:pic>
        <p:sp>
          <p:nvSpPr>
            <p:cNvPr id="388" name="Google Shape;388;p39"/>
            <p:cNvSpPr/>
            <p:nvPr/>
          </p:nvSpPr>
          <p:spPr>
            <a:xfrm>
              <a:off x="7656830" y="2350770"/>
              <a:ext cx="1799589" cy="2635250"/>
            </a:xfrm>
            <a:custGeom>
              <a:avLst/>
              <a:gdLst/>
              <a:ahLst/>
              <a:cxnLst/>
              <a:rect l="l" t="t" r="r" b="b"/>
              <a:pathLst>
                <a:path w="1799590" h="2635250" extrusionOk="0">
                  <a:moveTo>
                    <a:pt x="0" y="0"/>
                  </a:moveTo>
                  <a:lnTo>
                    <a:pt x="1799336" y="1671827"/>
                  </a:lnTo>
                </a:path>
                <a:path w="1799590" h="2635250" extrusionOk="0">
                  <a:moveTo>
                    <a:pt x="0" y="2635122"/>
                  </a:moveTo>
                  <a:lnTo>
                    <a:pt x="1799336" y="1938019"/>
                  </a:lnTo>
                </a:path>
              </a:pathLst>
            </a:custGeom>
            <a:noFill/>
            <a:ln w="9525" cap="flat" cmpd="sng">
              <a:solidFill>
                <a:srgbClr val="4471C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389" name="Google Shape;389;p39"/>
            <p:cNvPicPr preferRelativeResize="0"/>
            <p:nvPr/>
          </p:nvPicPr>
          <p:blipFill rotWithShape="1">
            <a:blip r:embed="rId6">
              <a:alphaModFix/>
            </a:blip>
            <a:srcRect/>
            <a:stretch/>
          </p:blipFill>
          <p:spPr>
            <a:xfrm>
              <a:off x="1584960" y="3324860"/>
              <a:ext cx="2500376" cy="1913636"/>
            </a:xfrm>
            <a:prstGeom prst="rect">
              <a:avLst/>
            </a:prstGeom>
            <a:noFill/>
            <a:ln>
              <a:noFill/>
            </a:ln>
          </p:spPr>
        </p:pic>
        <p:pic>
          <p:nvPicPr>
            <p:cNvPr id="390" name="Google Shape;390;p39"/>
            <p:cNvPicPr preferRelativeResize="0"/>
            <p:nvPr/>
          </p:nvPicPr>
          <p:blipFill rotWithShape="1">
            <a:blip r:embed="rId7">
              <a:alphaModFix/>
            </a:blip>
            <a:srcRect/>
            <a:stretch/>
          </p:blipFill>
          <p:spPr>
            <a:xfrm>
              <a:off x="1778000" y="3517900"/>
              <a:ext cx="2123440" cy="1536700"/>
            </a:xfrm>
            <a:prstGeom prst="rect">
              <a:avLst/>
            </a:prstGeom>
            <a:noFill/>
            <a:ln>
              <a:noFill/>
            </a:ln>
          </p:spPr>
        </p:pic>
        <p:sp>
          <p:nvSpPr>
            <p:cNvPr id="391" name="Google Shape;391;p39"/>
            <p:cNvSpPr/>
            <p:nvPr/>
          </p:nvSpPr>
          <p:spPr>
            <a:xfrm>
              <a:off x="3902710" y="3186430"/>
              <a:ext cx="890905" cy="1870075"/>
            </a:xfrm>
            <a:custGeom>
              <a:avLst/>
              <a:gdLst/>
              <a:ahLst/>
              <a:cxnLst/>
              <a:rect l="l" t="t" r="r" b="b"/>
              <a:pathLst>
                <a:path w="890904" h="1870075" extrusionOk="0">
                  <a:moveTo>
                    <a:pt x="0" y="333883"/>
                  </a:moveTo>
                  <a:lnTo>
                    <a:pt x="312800" y="0"/>
                  </a:lnTo>
                </a:path>
                <a:path w="890904" h="1870075" extrusionOk="0">
                  <a:moveTo>
                    <a:pt x="0" y="1869948"/>
                  </a:moveTo>
                  <a:lnTo>
                    <a:pt x="890904" y="419100"/>
                  </a:lnTo>
                </a:path>
              </a:pathLst>
            </a:custGeom>
            <a:noFill/>
            <a:ln w="9525" cap="flat" cmpd="sng">
              <a:solidFill>
                <a:srgbClr val="4471C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sp>
        <p:nvSpPr>
          <p:cNvPr id="392" name="Google Shape;392;p39"/>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4"/>
          <p:cNvSpPr txBox="1">
            <a:spLocks noGrp="1"/>
          </p:cNvSpPr>
          <p:nvPr>
            <p:ph type="title"/>
          </p:nvPr>
        </p:nvSpPr>
        <p:spPr>
          <a:xfrm>
            <a:off x="907103" y="418775"/>
            <a:ext cx="48411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Introduction</a:t>
            </a:r>
            <a:endParaRPr/>
          </a:p>
        </p:txBody>
      </p:sp>
      <p:sp>
        <p:nvSpPr>
          <p:cNvPr id="66" name="Google Shape;66;p4"/>
          <p:cNvSpPr txBox="1"/>
          <p:nvPr/>
        </p:nvSpPr>
        <p:spPr>
          <a:xfrm>
            <a:off x="11208766" y="6104032"/>
            <a:ext cx="199390" cy="256540"/>
          </a:xfrm>
          <a:prstGeom prst="rect">
            <a:avLst/>
          </a:prstGeom>
          <a:noFill/>
          <a:ln>
            <a:noFill/>
          </a:ln>
        </p:spPr>
        <p:txBody>
          <a:bodyPr spcFirstLastPara="1" wrap="square" lIns="0" tIns="0" rIns="0" bIns="0" anchor="t" anchorCtr="0">
            <a:spAutoFit/>
          </a:bodyPr>
          <a:lstStyle/>
          <a:p>
            <a:pPr marL="38100" marR="0" lvl="0" indent="0" algn="l" rtl="0">
              <a:lnSpc>
                <a:spcPct val="114937"/>
              </a:lnSpc>
              <a:spcBef>
                <a:spcPts val="0"/>
              </a:spcBef>
              <a:spcAft>
                <a:spcPts val="0"/>
              </a:spcAft>
              <a:buNone/>
            </a:pPr>
            <a:fld id="{00000000-1234-1234-1234-123412341234}" type="slidenum">
              <a:rPr lang="en-US" sz="1600" b="0" i="0" u="none" strike="noStrike" cap="none">
                <a:solidFill>
                  <a:srgbClr val="1C7CDB"/>
                </a:solidFill>
                <a:latin typeface="Helvetica Neue"/>
                <a:ea typeface="Helvetica Neue"/>
                <a:cs typeface="Helvetica Neue"/>
                <a:sym typeface="Helvetica Neue"/>
              </a:rPr>
              <a:t>4</a:t>
            </a:fld>
            <a:endParaRPr sz="1600" b="0" i="0" u="none" strike="noStrike" cap="none">
              <a:latin typeface="Helvetica Neue"/>
              <a:ea typeface="Helvetica Neue"/>
              <a:cs typeface="Helvetica Neue"/>
              <a:sym typeface="Helvetica Neue"/>
            </a:endParaRPr>
          </a:p>
        </p:txBody>
      </p:sp>
      <p:sp>
        <p:nvSpPr>
          <p:cNvPr id="67" name="Google Shape;67;p4"/>
          <p:cNvSpPr txBox="1"/>
          <p:nvPr/>
        </p:nvSpPr>
        <p:spPr>
          <a:xfrm>
            <a:off x="1037589" y="2504821"/>
            <a:ext cx="9918700" cy="2243455"/>
          </a:xfrm>
          <a:prstGeom prst="rect">
            <a:avLst/>
          </a:prstGeom>
          <a:noFill/>
          <a:ln>
            <a:noFill/>
          </a:ln>
        </p:spPr>
        <p:txBody>
          <a:bodyPr spcFirstLastPara="1" wrap="square" lIns="0" tIns="50150" rIns="0" bIns="0" anchor="t" anchorCtr="0">
            <a:spAutoFit/>
          </a:bodyPr>
          <a:lstStyle/>
          <a:p>
            <a:pPr marL="241300" marR="5080" lvl="0" indent="-228600" algn="l" rtl="0">
              <a:lnSpc>
                <a:spcPct val="108181"/>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The objective is to evaluate the viability of the new company Space Y to compete  with Space X.</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105"/>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Desirable answers:</a:t>
            </a:r>
            <a:endParaRPr sz="2200" b="0" i="0" u="none" strike="noStrike" cap="none">
              <a:latin typeface="Helvetica Neue"/>
              <a:ea typeface="Helvetica Neue"/>
              <a:cs typeface="Helvetica Neue"/>
              <a:sym typeface="Helvetica Neue"/>
            </a:endParaRPr>
          </a:p>
          <a:p>
            <a:pPr marL="698500" marR="0" lvl="1" indent="-229234" algn="l" rtl="0">
              <a:lnSpc>
                <a:spcPct val="113888"/>
              </a:lnSpc>
              <a:spcBef>
                <a:spcPts val="12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The best way to estimate the total cost for launches, by predicting successful landings of the</a:t>
            </a:r>
            <a:endParaRPr sz="1800" b="0" i="0" u="none" strike="noStrike" cap="none">
              <a:latin typeface="Helvetica Neue"/>
              <a:ea typeface="Helvetica Neue"/>
              <a:cs typeface="Helvetica Neue"/>
              <a:sym typeface="Helvetica Neue"/>
            </a:endParaRPr>
          </a:p>
          <a:p>
            <a:pPr marL="698500" marR="0" lvl="0" indent="0" algn="l" rtl="0">
              <a:lnSpc>
                <a:spcPct val="113888"/>
              </a:lnSpc>
              <a:spcBef>
                <a:spcPts val="0"/>
              </a:spcBef>
              <a:spcAft>
                <a:spcPts val="0"/>
              </a:spcAft>
              <a:buNone/>
            </a:pPr>
            <a:r>
              <a:rPr lang="en-US" sz="1800" b="0" i="0" u="none" strike="noStrike" cap="none">
                <a:solidFill>
                  <a:srgbClr val="292929"/>
                </a:solidFill>
                <a:latin typeface="Helvetica Neue"/>
                <a:ea typeface="Helvetica Neue"/>
                <a:cs typeface="Helvetica Neue"/>
                <a:sym typeface="Helvetica Neue"/>
              </a:rPr>
              <a:t>first stage of rockets;</a:t>
            </a:r>
            <a:endParaRPr sz="1800" b="0" i="0" u="none" strike="noStrike" cap="none">
              <a:latin typeface="Helvetica Neue"/>
              <a:ea typeface="Helvetica Neue"/>
              <a:cs typeface="Helvetica Neue"/>
              <a:sym typeface="Helvetica Neue"/>
            </a:endParaRPr>
          </a:p>
          <a:p>
            <a:pPr marL="698500" marR="0" lvl="1" indent="-229234" algn="l" rtl="0">
              <a:lnSpc>
                <a:spcPct val="100000"/>
              </a:lnSpc>
              <a:spcBef>
                <a:spcPts val="1200"/>
              </a:spcBef>
              <a:spcAft>
                <a:spcPts val="0"/>
              </a:spcAft>
              <a:buClr>
                <a:srgbClr val="292929"/>
              </a:buClr>
              <a:buSzPts val="1800"/>
              <a:buFont typeface="Arial"/>
              <a:buChar char="•"/>
            </a:pPr>
            <a:r>
              <a:rPr lang="en-US" sz="1800" b="0" i="0" u="none" strike="noStrike" cap="none">
                <a:solidFill>
                  <a:srgbClr val="292929"/>
                </a:solidFill>
                <a:latin typeface="Helvetica Neue"/>
                <a:ea typeface="Helvetica Neue"/>
                <a:cs typeface="Helvetica Neue"/>
                <a:sym typeface="Helvetica Neue"/>
              </a:rPr>
              <a:t>Where is the best place to make launches.</a:t>
            </a:r>
            <a:endParaRPr sz="1800" b="0" i="0" u="none" strike="noStrike" cap="none">
              <a:latin typeface="Helvetica Neue"/>
              <a:ea typeface="Helvetica Neue"/>
              <a:cs typeface="Helvetica Neue"/>
              <a:sym typeface="Helvetica Neue"/>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40"/>
          <p:cNvSpPr txBox="1"/>
          <p:nvPr/>
        </p:nvSpPr>
        <p:spPr>
          <a:xfrm>
            <a:off x="848994" y="5297170"/>
            <a:ext cx="9540875" cy="604520"/>
          </a:xfrm>
          <a:prstGeom prst="rect">
            <a:avLst/>
          </a:prstGeom>
          <a:noFill/>
          <a:ln>
            <a:noFill/>
          </a:ln>
        </p:spPr>
        <p:txBody>
          <a:bodyPr spcFirstLastPara="1" wrap="square" lIns="0" tIns="46975" rIns="0" bIns="0" anchor="t" anchorCtr="0">
            <a:spAutoFit/>
          </a:bodyPr>
          <a:lstStyle/>
          <a:p>
            <a:pPr marL="241300" marR="5080" lvl="0" indent="-228600" algn="l" rtl="0">
              <a:lnSpc>
                <a:spcPct val="108000"/>
              </a:lnSpc>
              <a:spcBef>
                <a:spcPts val="0"/>
              </a:spcBef>
              <a:spcAft>
                <a:spcPts val="0"/>
              </a:spcAft>
              <a:buClr>
                <a:srgbClr val="292929"/>
              </a:buClr>
              <a:buSzPts val="2000"/>
              <a:buFont typeface="Arial"/>
              <a:buChar char="•"/>
            </a:pPr>
            <a:r>
              <a:rPr lang="en-US" sz="2000">
                <a:solidFill>
                  <a:srgbClr val="292929"/>
                </a:solidFill>
                <a:latin typeface="Helvetica Neue"/>
                <a:ea typeface="Helvetica Neue"/>
                <a:cs typeface="Helvetica Neue"/>
                <a:sym typeface="Helvetica Neue"/>
              </a:rPr>
              <a:t>Launch site KSC LC-39A has good logistics aspects, being near railroad and road and  relatively far from inhabited areas.</a:t>
            </a:r>
            <a:endParaRPr sz="2000">
              <a:latin typeface="Helvetica Neue"/>
              <a:ea typeface="Helvetica Neue"/>
              <a:cs typeface="Helvetica Neue"/>
              <a:sym typeface="Helvetica Neue"/>
            </a:endParaRPr>
          </a:p>
        </p:txBody>
      </p:sp>
      <p:sp>
        <p:nvSpPr>
          <p:cNvPr id="398" name="Google Shape;398;p40"/>
          <p:cNvSpPr txBox="1">
            <a:spLocks noGrp="1"/>
          </p:cNvSpPr>
          <p:nvPr>
            <p:ph type="title"/>
          </p:nvPr>
        </p:nvSpPr>
        <p:spPr>
          <a:xfrm>
            <a:off x="849002" y="418525"/>
            <a:ext cx="53961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Logistics and Safety</a:t>
            </a:r>
            <a:endParaRPr/>
          </a:p>
        </p:txBody>
      </p:sp>
      <p:pic>
        <p:nvPicPr>
          <p:cNvPr id="399" name="Google Shape;399;p40"/>
          <p:cNvPicPr preferRelativeResize="0"/>
          <p:nvPr/>
        </p:nvPicPr>
        <p:blipFill rotWithShape="1">
          <a:blip r:embed="rId3">
            <a:alphaModFix/>
          </a:blip>
          <a:srcRect/>
          <a:stretch/>
        </p:blipFill>
        <p:spPr>
          <a:xfrm>
            <a:off x="3756659" y="1518919"/>
            <a:ext cx="4678680" cy="3820159"/>
          </a:xfrm>
          <a:prstGeom prst="rect">
            <a:avLst/>
          </a:prstGeom>
          <a:noFill/>
          <a:ln>
            <a:noFill/>
          </a:ln>
        </p:spPr>
      </p:pic>
      <p:sp>
        <p:nvSpPr>
          <p:cNvPr id="400" name="Google Shape;400;p40"/>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Shape 404"/>
        <p:cNvGrpSpPr/>
        <p:nvPr/>
      </p:nvGrpSpPr>
      <p:grpSpPr>
        <a:xfrm>
          <a:off x="0" y="0"/>
          <a:ext cx="0" cy="0"/>
          <a:chOff x="0" y="0"/>
          <a:chExt cx="0" cy="0"/>
        </a:xfrm>
      </p:grpSpPr>
      <p:pic>
        <p:nvPicPr>
          <p:cNvPr id="405" name="Google Shape;405;p41"/>
          <p:cNvPicPr preferRelativeResize="0"/>
          <p:nvPr/>
        </p:nvPicPr>
        <p:blipFill rotWithShape="1">
          <a:blip r:embed="rId3">
            <a:alphaModFix/>
          </a:blip>
          <a:srcRect/>
          <a:stretch/>
        </p:blipFill>
        <p:spPr>
          <a:xfrm>
            <a:off x="0" y="0"/>
            <a:ext cx="12191999" cy="6857998"/>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2"/>
          <p:cNvSpPr txBox="1"/>
          <p:nvPr/>
        </p:nvSpPr>
        <p:spPr>
          <a:xfrm>
            <a:off x="848994" y="5432107"/>
            <a:ext cx="8869045" cy="605155"/>
          </a:xfrm>
          <a:prstGeom prst="rect">
            <a:avLst/>
          </a:prstGeom>
          <a:noFill/>
          <a:ln>
            <a:noFill/>
          </a:ln>
        </p:spPr>
        <p:txBody>
          <a:bodyPr spcFirstLastPara="1" wrap="square" lIns="0" tIns="12700" rIns="0" bIns="0" anchor="t" anchorCtr="0">
            <a:spAutoFit/>
          </a:bodyPr>
          <a:lstStyle/>
          <a:p>
            <a:pPr marL="241300" marR="0" lvl="0" indent="-228600" algn="l" rtl="0">
              <a:lnSpc>
                <a:spcPct val="114000"/>
              </a:lnSpc>
              <a:spcBef>
                <a:spcPts val="0"/>
              </a:spcBef>
              <a:spcAft>
                <a:spcPts val="0"/>
              </a:spcAft>
              <a:buClr>
                <a:srgbClr val="292929"/>
              </a:buClr>
              <a:buSzPts val="2000"/>
              <a:buFont typeface="Arial"/>
              <a:buChar char="•"/>
            </a:pPr>
            <a:r>
              <a:rPr lang="en-US" sz="2000">
                <a:solidFill>
                  <a:srgbClr val="292929"/>
                </a:solidFill>
                <a:latin typeface="Helvetica Neue"/>
                <a:ea typeface="Helvetica Neue"/>
                <a:cs typeface="Helvetica Neue"/>
                <a:sym typeface="Helvetica Neue"/>
              </a:rPr>
              <a:t>The place from where launches are done seems to be a very important factor of</a:t>
            </a:r>
            <a:endParaRPr sz="2000">
              <a:latin typeface="Helvetica Neue"/>
              <a:ea typeface="Helvetica Neue"/>
              <a:cs typeface="Helvetica Neue"/>
              <a:sym typeface="Helvetica Neue"/>
            </a:endParaRPr>
          </a:p>
          <a:p>
            <a:pPr marL="241300" marR="0" lvl="0" indent="0" algn="l" rtl="0">
              <a:lnSpc>
                <a:spcPct val="114000"/>
              </a:lnSpc>
              <a:spcBef>
                <a:spcPts val="0"/>
              </a:spcBef>
              <a:spcAft>
                <a:spcPts val="0"/>
              </a:spcAft>
              <a:buNone/>
            </a:pPr>
            <a:r>
              <a:rPr lang="en-US" sz="2000">
                <a:solidFill>
                  <a:srgbClr val="292929"/>
                </a:solidFill>
                <a:latin typeface="Helvetica Neue"/>
                <a:ea typeface="Helvetica Neue"/>
                <a:cs typeface="Helvetica Neue"/>
                <a:sym typeface="Helvetica Neue"/>
              </a:rPr>
              <a:t>success of missions.</a:t>
            </a:r>
            <a:endParaRPr sz="2000">
              <a:latin typeface="Helvetica Neue"/>
              <a:ea typeface="Helvetica Neue"/>
              <a:cs typeface="Helvetica Neue"/>
              <a:sym typeface="Helvetica Neue"/>
            </a:endParaRPr>
          </a:p>
        </p:txBody>
      </p:sp>
      <p:sp>
        <p:nvSpPr>
          <p:cNvPr id="411" name="Google Shape;411;p42"/>
          <p:cNvSpPr txBox="1">
            <a:spLocks noGrp="1"/>
          </p:cNvSpPr>
          <p:nvPr>
            <p:ph type="title"/>
          </p:nvPr>
        </p:nvSpPr>
        <p:spPr>
          <a:xfrm>
            <a:off x="848994" y="418528"/>
            <a:ext cx="5596255" cy="589915"/>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Successful Launches by Site</a:t>
            </a:r>
            <a:endParaRPr/>
          </a:p>
        </p:txBody>
      </p:sp>
      <p:pic>
        <p:nvPicPr>
          <p:cNvPr id="412" name="Google Shape;412;p42"/>
          <p:cNvPicPr preferRelativeResize="0"/>
          <p:nvPr/>
        </p:nvPicPr>
        <p:blipFill rotWithShape="1">
          <a:blip r:embed="rId3">
            <a:alphaModFix/>
          </a:blip>
          <a:srcRect/>
          <a:stretch/>
        </p:blipFill>
        <p:spPr>
          <a:xfrm>
            <a:off x="2755900" y="1442719"/>
            <a:ext cx="5773420" cy="3972559"/>
          </a:xfrm>
          <a:prstGeom prst="rect">
            <a:avLst/>
          </a:prstGeom>
          <a:noFill/>
          <a:ln>
            <a:noFill/>
          </a:ln>
        </p:spPr>
      </p:pic>
      <p:sp>
        <p:nvSpPr>
          <p:cNvPr id="413" name="Google Shape;413;p42"/>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43"/>
          <p:cNvSpPr txBox="1"/>
          <p:nvPr/>
        </p:nvSpPr>
        <p:spPr>
          <a:xfrm>
            <a:off x="812800" y="5434647"/>
            <a:ext cx="5612130" cy="360680"/>
          </a:xfrm>
          <a:prstGeom prst="rect">
            <a:avLst/>
          </a:prstGeom>
          <a:noFill/>
          <a:ln>
            <a:noFill/>
          </a:ln>
        </p:spPr>
        <p:txBody>
          <a:bodyPr spcFirstLastPara="1" wrap="square" lIns="0" tIns="12700" rIns="0" bIns="0" anchor="t" anchorCtr="0">
            <a:spAutoFit/>
          </a:bodyPr>
          <a:lstStyle/>
          <a:p>
            <a:pPr marL="241300" marR="0" lvl="0" indent="-229234" algn="l" rtl="0">
              <a:lnSpc>
                <a:spcPct val="100000"/>
              </a:lnSpc>
              <a:spcBef>
                <a:spcPts val="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76.9% of launches are successful in this site.</a:t>
            </a:r>
            <a:endParaRPr sz="2200">
              <a:latin typeface="Helvetica Neue"/>
              <a:ea typeface="Helvetica Neue"/>
              <a:cs typeface="Helvetica Neue"/>
              <a:sym typeface="Helvetica Neue"/>
            </a:endParaRPr>
          </a:p>
        </p:txBody>
      </p:sp>
      <p:sp>
        <p:nvSpPr>
          <p:cNvPr id="419" name="Google Shape;419;p43"/>
          <p:cNvSpPr txBox="1">
            <a:spLocks noGrp="1"/>
          </p:cNvSpPr>
          <p:nvPr>
            <p:ph type="title"/>
          </p:nvPr>
        </p:nvSpPr>
        <p:spPr>
          <a:xfrm>
            <a:off x="849001" y="418525"/>
            <a:ext cx="82785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Launch Success Ratio for KSC LC-39A</a:t>
            </a:r>
            <a:endParaRPr/>
          </a:p>
        </p:txBody>
      </p:sp>
      <p:pic>
        <p:nvPicPr>
          <p:cNvPr id="420" name="Google Shape;420;p43"/>
          <p:cNvPicPr preferRelativeResize="0"/>
          <p:nvPr/>
        </p:nvPicPr>
        <p:blipFill rotWithShape="1">
          <a:blip r:embed="rId3">
            <a:alphaModFix/>
          </a:blip>
          <a:srcRect/>
          <a:stretch/>
        </p:blipFill>
        <p:spPr>
          <a:xfrm>
            <a:off x="3208020" y="2047239"/>
            <a:ext cx="5775959" cy="2763519"/>
          </a:xfrm>
          <a:prstGeom prst="rect">
            <a:avLst/>
          </a:prstGeom>
          <a:noFill/>
          <a:ln>
            <a:noFill/>
          </a:ln>
        </p:spPr>
      </p:pic>
      <p:sp>
        <p:nvSpPr>
          <p:cNvPr id="421" name="Google Shape;421;p43"/>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4"/>
          <p:cNvSpPr txBox="1"/>
          <p:nvPr/>
        </p:nvSpPr>
        <p:spPr>
          <a:xfrm>
            <a:off x="848994" y="5434647"/>
            <a:ext cx="9687560"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Payloads under 6,000kg and FT boosters are the most successful combination.</a:t>
            </a:r>
            <a:endParaRPr sz="2200">
              <a:latin typeface="Helvetica Neue"/>
              <a:ea typeface="Helvetica Neue"/>
              <a:cs typeface="Helvetica Neue"/>
              <a:sym typeface="Helvetica Neue"/>
            </a:endParaRPr>
          </a:p>
        </p:txBody>
      </p:sp>
      <p:sp>
        <p:nvSpPr>
          <p:cNvPr id="427" name="Google Shape;427;p44"/>
          <p:cNvSpPr txBox="1">
            <a:spLocks noGrp="1"/>
          </p:cNvSpPr>
          <p:nvPr>
            <p:ph type="title"/>
          </p:nvPr>
        </p:nvSpPr>
        <p:spPr>
          <a:xfrm>
            <a:off x="849001" y="418525"/>
            <a:ext cx="63093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Payload vs. Launch Outcome</a:t>
            </a:r>
            <a:endParaRPr/>
          </a:p>
        </p:txBody>
      </p:sp>
      <p:pic>
        <p:nvPicPr>
          <p:cNvPr id="428" name="Google Shape;428;p44"/>
          <p:cNvPicPr preferRelativeResize="0"/>
          <p:nvPr/>
        </p:nvPicPr>
        <p:blipFill rotWithShape="1">
          <a:blip r:embed="rId3">
            <a:alphaModFix/>
          </a:blip>
          <a:srcRect/>
          <a:stretch/>
        </p:blipFill>
        <p:spPr>
          <a:xfrm>
            <a:off x="2816860" y="1666239"/>
            <a:ext cx="6309360" cy="3525520"/>
          </a:xfrm>
          <a:prstGeom prst="rect">
            <a:avLst/>
          </a:prstGeom>
          <a:noFill/>
          <a:ln>
            <a:noFill/>
          </a:ln>
        </p:spPr>
      </p:pic>
      <p:sp>
        <p:nvSpPr>
          <p:cNvPr id="429" name="Google Shape;429;p44"/>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45"/>
          <p:cNvSpPr txBox="1"/>
          <p:nvPr/>
        </p:nvSpPr>
        <p:spPr>
          <a:xfrm>
            <a:off x="848994" y="5434647"/>
            <a:ext cx="8232140" cy="36068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There’s not enough data to estimate risk of launches over 7,000kg</a:t>
            </a:r>
            <a:endParaRPr sz="2200">
              <a:latin typeface="Helvetica Neue"/>
              <a:ea typeface="Helvetica Neue"/>
              <a:cs typeface="Helvetica Neue"/>
              <a:sym typeface="Helvetica Neue"/>
            </a:endParaRPr>
          </a:p>
        </p:txBody>
      </p:sp>
      <p:sp>
        <p:nvSpPr>
          <p:cNvPr id="435" name="Google Shape;435;p45"/>
          <p:cNvSpPr txBox="1">
            <a:spLocks noGrp="1"/>
          </p:cNvSpPr>
          <p:nvPr>
            <p:ph type="title"/>
          </p:nvPr>
        </p:nvSpPr>
        <p:spPr>
          <a:xfrm>
            <a:off x="849001" y="418525"/>
            <a:ext cx="67380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Payload vs. Launch Outcome</a:t>
            </a:r>
            <a:endParaRPr/>
          </a:p>
        </p:txBody>
      </p:sp>
      <p:pic>
        <p:nvPicPr>
          <p:cNvPr id="436" name="Google Shape;436;p45"/>
          <p:cNvPicPr preferRelativeResize="0"/>
          <p:nvPr/>
        </p:nvPicPr>
        <p:blipFill rotWithShape="1">
          <a:blip r:embed="rId3">
            <a:alphaModFix/>
          </a:blip>
          <a:srcRect/>
          <a:stretch/>
        </p:blipFill>
        <p:spPr>
          <a:xfrm>
            <a:off x="2872739" y="1656079"/>
            <a:ext cx="6309360" cy="3545840"/>
          </a:xfrm>
          <a:prstGeom prst="rect">
            <a:avLst/>
          </a:prstGeom>
          <a:noFill/>
          <a:ln>
            <a:noFill/>
          </a:ln>
        </p:spPr>
      </p:pic>
      <p:sp>
        <p:nvSpPr>
          <p:cNvPr id="437" name="Google Shape;437;p45"/>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Shape 441"/>
        <p:cNvGrpSpPr/>
        <p:nvPr/>
      </p:nvGrpSpPr>
      <p:grpSpPr>
        <a:xfrm>
          <a:off x="0" y="0"/>
          <a:ext cx="0" cy="0"/>
          <a:chOff x="0" y="0"/>
          <a:chExt cx="0" cy="0"/>
        </a:xfrm>
      </p:grpSpPr>
      <p:pic>
        <p:nvPicPr>
          <p:cNvPr id="442" name="Google Shape;442;p46"/>
          <p:cNvPicPr preferRelativeResize="0"/>
          <p:nvPr/>
        </p:nvPicPr>
        <p:blipFill rotWithShape="1">
          <a:blip r:embed="rId3">
            <a:alphaModFix/>
          </a:blip>
          <a:srcRect/>
          <a:stretch/>
        </p:blipFill>
        <p:spPr>
          <a:xfrm>
            <a:off x="0" y="0"/>
            <a:ext cx="12191999" cy="6857998"/>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47"/>
          <p:cNvSpPr txBox="1"/>
          <p:nvPr/>
        </p:nvSpPr>
        <p:spPr>
          <a:xfrm>
            <a:off x="848994" y="2098421"/>
            <a:ext cx="5086350" cy="2393950"/>
          </a:xfrm>
          <a:prstGeom prst="rect">
            <a:avLst/>
          </a:prstGeom>
          <a:noFill/>
          <a:ln>
            <a:noFill/>
          </a:ln>
        </p:spPr>
        <p:txBody>
          <a:bodyPr spcFirstLastPara="1" wrap="square" lIns="0" tIns="12700" rIns="0" bIns="0" anchor="t" anchorCtr="0">
            <a:spAutoFit/>
          </a:bodyPr>
          <a:lstStyle/>
          <a:p>
            <a:pPr marL="241300" marR="147955" lvl="0" indent="-228600" algn="l" rtl="0">
              <a:lnSpc>
                <a:spcPct val="100000"/>
              </a:lnSpc>
              <a:spcBef>
                <a:spcPts val="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Four classification models were tested,  and their accuracies are plotted beside;</a:t>
            </a:r>
            <a:endParaRPr sz="2200">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292929"/>
              </a:buClr>
              <a:buSzPts val="2500"/>
              <a:buFont typeface="Arial"/>
              <a:buNone/>
            </a:pPr>
            <a:endParaRPr sz="2500">
              <a:latin typeface="Helvetica Neue"/>
              <a:ea typeface="Helvetica Neue"/>
              <a:cs typeface="Helvetica Neue"/>
              <a:sym typeface="Helvetica Neue"/>
            </a:endParaRPr>
          </a:p>
          <a:p>
            <a:pPr marL="0" marR="0" lvl="0" indent="0" algn="l" rtl="0">
              <a:lnSpc>
                <a:spcPct val="100000"/>
              </a:lnSpc>
              <a:spcBef>
                <a:spcPts val="5"/>
              </a:spcBef>
              <a:spcAft>
                <a:spcPts val="0"/>
              </a:spcAft>
              <a:buClr>
                <a:srgbClr val="292929"/>
              </a:buClr>
              <a:buSzPts val="2300"/>
              <a:buFont typeface="Arial"/>
              <a:buNone/>
            </a:pPr>
            <a:endParaRPr sz="2300">
              <a:latin typeface="Helvetica Neue"/>
              <a:ea typeface="Helvetica Neue"/>
              <a:cs typeface="Helvetica Neue"/>
              <a:sym typeface="Helvetica Neue"/>
            </a:endParaRPr>
          </a:p>
          <a:p>
            <a:pPr marL="241300" marR="5080" lvl="0" indent="-228600" algn="l" rtl="0">
              <a:lnSpc>
                <a:spcPct val="100000"/>
              </a:lnSpc>
              <a:spcBef>
                <a:spcPts val="5"/>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The model with the highest classification  accuracy is Decision Tree Classifier,  which has accuracies over than 87%.</a:t>
            </a:r>
            <a:endParaRPr sz="2200">
              <a:latin typeface="Helvetica Neue"/>
              <a:ea typeface="Helvetica Neue"/>
              <a:cs typeface="Helvetica Neue"/>
              <a:sym typeface="Helvetica Neue"/>
            </a:endParaRPr>
          </a:p>
        </p:txBody>
      </p:sp>
      <p:sp>
        <p:nvSpPr>
          <p:cNvPr id="448" name="Google Shape;448;p47"/>
          <p:cNvSpPr txBox="1">
            <a:spLocks noGrp="1"/>
          </p:cNvSpPr>
          <p:nvPr>
            <p:ph type="title"/>
          </p:nvPr>
        </p:nvSpPr>
        <p:spPr>
          <a:xfrm>
            <a:off x="849001" y="418775"/>
            <a:ext cx="53631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Classification Accuracy</a:t>
            </a:r>
            <a:endParaRPr/>
          </a:p>
        </p:txBody>
      </p:sp>
      <p:pic>
        <p:nvPicPr>
          <p:cNvPr id="449" name="Google Shape;449;p47"/>
          <p:cNvPicPr preferRelativeResize="0"/>
          <p:nvPr/>
        </p:nvPicPr>
        <p:blipFill rotWithShape="1">
          <a:blip r:embed="rId3">
            <a:alphaModFix/>
          </a:blip>
          <a:srcRect/>
          <a:stretch/>
        </p:blipFill>
        <p:spPr>
          <a:xfrm>
            <a:off x="7167880" y="1897379"/>
            <a:ext cx="3677920" cy="2649220"/>
          </a:xfrm>
          <a:prstGeom prst="rect">
            <a:avLst/>
          </a:prstGeom>
          <a:noFill/>
          <a:ln>
            <a:noFill/>
          </a:ln>
        </p:spPr>
      </p:pic>
      <p:sp>
        <p:nvSpPr>
          <p:cNvPr id="450" name="Google Shape;450;p47"/>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47</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48"/>
          <p:cNvSpPr txBox="1"/>
          <p:nvPr/>
        </p:nvSpPr>
        <p:spPr>
          <a:xfrm>
            <a:off x="848994" y="4972367"/>
            <a:ext cx="9220200" cy="636270"/>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000"/>
              <a:buFont typeface="Arial"/>
              <a:buChar char="•"/>
            </a:pPr>
            <a:r>
              <a:rPr lang="en-US" sz="2000">
                <a:solidFill>
                  <a:srgbClr val="292929"/>
                </a:solidFill>
                <a:latin typeface="Helvetica Neue"/>
                <a:ea typeface="Helvetica Neue"/>
                <a:cs typeface="Helvetica Neue"/>
                <a:sym typeface="Helvetica Neue"/>
              </a:rPr>
              <a:t>Confusion matrix of Decision Tree Classifier proves its accuracy by showing the big</a:t>
            </a:r>
            <a:endParaRPr sz="2000">
              <a:latin typeface="Helvetica Neue"/>
              <a:ea typeface="Helvetica Neue"/>
              <a:cs typeface="Helvetica Neue"/>
              <a:sym typeface="Helvetica Neue"/>
            </a:endParaRPr>
          </a:p>
          <a:p>
            <a:pPr marL="241300" marR="0" lvl="0" indent="0" algn="l" rtl="0">
              <a:lnSpc>
                <a:spcPct val="100000"/>
              </a:lnSpc>
              <a:spcBef>
                <a:spcPts val="5"/>
              </a:spcBef>
              <a:spcAft>
                <a:spcPts val="0"/>
              </a:spcAft>
              <a:buNone/>
            </a:pPr>
            <a:r>
              <a:rPr lang="en-US" sz="2000">
                <a:solidFill>
                  <a:srgbClr val="292929"/>
                </a:solidFill>
                <a:latin typeface="Helvetica Neue"/>
                <a:ea typeface="Helvetica Neue"/>
                <a:cs typeface="Helvetica Neue"/>
                <a:sym typeface="Helvetica Neue"/>
              </a:rPr>
              <a:t>numbers of true positive and true negative compared to the false ones.</a:t>
            </a:r>
            <a:endParaRPr sz="2000">
              <a:latin typeface="Helvetica Neue"/>
              <a:ea typeface="Helvetica Neue"/>
              <a:cs typeface="Helvetica Neue"/>
              <a:sym typeface="Helvetica Neue"/>
            </a:endParaRPr>
          </a:p>
        </p:txBody>
      </p:sp>
      <p:sp>
        <p:nvSpPr>
          <p:cNvPr id="456" name="Google Shape;456;p48"/>
          <p:cNvSpPr txBox="1">
            <a:spLocks noGrp="1"/>
          </p:cNvSpPr>
          <p:nvPr>
            <p:ph type="title"/>
          </p:nvPr>
        </p:nvSpPr>
        <p:spPr>
          <a:xfrm>
            <a:off x="849001" y="418775"/>
            <a:ext cx="95043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Confusion Matrix of Decision Tree Classifier</a:t>
            </a:r>
            <a:endParaRPr/>
          </a:p>
        </p:txBody>
      </p:sp>
      <p:pic>
        <p:nvPicPr>
          <p:cNvPr id="457" name="Google Shape;457;p48"/>
          <p:cNvPicPr preferRelativeResize="0"/>
          <p:nvPr/>
        </p:nvPicPr>
        <p:blipFill rotWithShape="1">
          <a:blip r:embed="rId3">
            <a:alphaModFix/>
          </a:blip>
          <a:srcRect/>
          <a:stretch/>
        </p:blipFill>
        <p:spPr>
          <a:xfrm>
            <a:off x="1943100" y="1899920"/>
            <a:ext cx="3429000" cy="2649219"/>
          </a:xfrm>
          <a:prstGeom prst="rect">
            <a:avLst/>
          </a:prstGeom>
          <a:noFill/>
          <a:ln>
            <a:noFill/>
          </a:ln>
        </p:spPr>
      </p:pic>
      <p:sp>
        <p:nvSpPr>
          <p:cNvPr id="458" name="Google Shape;458;p48"/>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49"/>
          <p:cNvSpPr txBox="1"/>
          <p:nvPr/>
        </p:nvSpPr>
        <p:spPr>
          <a:xfrm>
            <a:off x="848994" y="1890712"/>
            <a:ext cx="8661400" cy="3756025"/>
          </a:xfrm>
          <a:prstGeom prst="rect">
            <a:avLst/>
          </a:prstGeom>
          <a:noFill/>
          <a:ln>
            <a:noFill/>
          </a:ln>
        </p:spPr>
        <p:txBody>
          <a:bodyPr spcFirstLastPara="1" wrap="square" lIns="0" tIns="12700" rIns="0" bIns="0" anchor="t" anchorCtr="0">
            <a:spAutoFit/>
          </a:bodyPr>
          <a:lstStyle/>
          <a:p>
            <a:pPr marL="241300" marR="0" lvl="0" indent="-228600" algn="l" rtl="0">
              <a:lnSpc>
                <a:spcPct val="100000"/>
              </a:lnSpc>
              <a:spcBef>
                <a:spcPts val="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Different data sources were analyzed, refining conclusions along the</a:t>
            </a:r>
            <a:endParaRPr sz="2200">
              <a:latin typeface="Helvetica Neue"/>
              <a:ea typeface="Helvetica Neue"/>
              <a:cs typeface="Helvetica Neue"/>
              <a:sym typeface="Helvetica Neue"/>
            </a:endParaRPr>
          </a:p>
          <a:p>
            <a:pPr marL="241300" marR="0" lvl="0" indent="0" algn="l" rtl="0">
              <a:lnSpc>
                <a:spcPct val="100000"/>
              </a:lnSpc>
              <a:spcBef>
                <a:spcPts val="5"/>
              </a:spcBef>
              <a:spcAft>
                <a:spcPts val="0"/>
              </a:spcAft>
              <a:buNone/>
            </a:pPr>
            <a:r>
              <a:rPr lang="en-US" sz="2200">
                <a:solidFill>
                  <a:srgbClr val="292929"/>
                </a:solidFill>
                <a:latin typeface="Helvetica Neue"/>
                <a:ea typeface="Helvetica Neue"/>
                <a:cs typeface="Helvetica Neue"/>
                <a:sym typeface="Helvetica Neue"/>
              </a:rPr>
              <a:t>process;</a:t>
            </a:r>
            <a:endParaRPr sz="2200">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The best launch site is KSC LC-39A;</a:t>
            </a:r>
            <a:endParaRPr sz="2200">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Launches above 7,000kg are less risky;</a:t>
            </a:r>
            <a:endParaRPr sz="2200">
              <a:latin typeface="Helvetica Neue"/>
              <a:ea typeface="Helvetica Neue"/>
              <a:cs typeface="Helvetica Neue"/>
              <a:sym typeface="Helvetica Neue"/>
            </a:endParaRPr>
          </a:p>
          <a:p>
            <a:pPr marL="241300" marR="97155" lvl="0" indent="-228600" algn="l" rtl="0">
              <a:lnSpc>
                <a:spcPct val="100000"/>
              </a:lnSpc>
              <a:spcBef>
                <a:spcPts val="1405"/>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Although most of mission outcomes are successful, successful landing  outcomes seem to improve over time, according the evolution of  processes and rockets;</a:t>
            </a:r>
            <a:endParaRPr sz="2200">
              <a:latin typeface="Helvetica Neue"/>
              <a:ea typeface="Helvetica Neue"/>
              <a:cs typeface="Helvetica Neue"/>
              <a:sym typeface="Helvetica Neue"/>
            </a:endParaRPr>
          </a:p>
          <a:p>
            <a:pPr marL="241300" marR="0" lvl="0" indent="-228600" algn="l" rtl="0">
              <a:lnSpc>
                <a:spcPct val="100000"/>
              </a:lnSpc>
              <a:spcBef>
                <a:spcPts val="140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Decision Tree Classifier can be used to predict successful landings and</a:t>
            </a:r>
            <a:endParaRPr sz="2200">
              <a:latin typeface="Helvetica Neue"/>
              <a:ea typeface="Helvetica Neue"/>
              <a:cs typeface="Helvetica Neue"/>
              <a:sym typeface="Helvetica Neue"/>
            </a:endParaRPr>
          </a:p>
          <a:p>
            <a:pPr marL="241300" marR="0" lvl="0" indent="0" algn="l" rtl="0">
              <a:lnSpc>
                <a:spcPct val="100000"/>
              </a:lnSpc>
              <a:spcBef>
                <a:spcPts val="0"/>
              </a:spcBef>
              <a:spcAft>
                <a:spcPts val="0"/>
              </a:spcAft>
              <a:buNone/>
            </a:pPr>
            <a:r>
              <a:rPr lang="en-US" sz="2200">
                <a:solidFill>
                  <a:srgbClr val="292929"/>
                </a:solidFill>
                <a:latin typeface="Helvetica Neue"/>
                <a:ea typeface="Helvetica Neue"/>
                <a:cs typeface="Helvetica Neue"/>
                <a:sym typeface="Helvetica Neue"/>
              </a:rPr>
              <a:t>increase profits.</a:t>
            </a:r>
            <a:endParaRPr sz="2200">
              <a:latin typeface="Helvetica Neue"/>
              <a:ea typeface="Helvetica Neue"/>
              <a:cs typeface="Helvetica Neue"/>
              <a:sym typeface="Helvetica Neue"/>
            </a:endParaRPr>
          </a:p>
        </p:txBody>
      </p:sp>
      <p:sp>
        <p:nvSpPr>
          <p:cNvPr id="464" name="Google Shape;464;p49"/>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49</a:t>
            </a:fld>
            <a:endParaRPr/>
          </a:p>
        </p:txBody>
      </p:sp>
      <p:sp>
        <p:nvSpPr>
          <p:cNvPr id="465" name="Google Shape;465;p49"/>
          <p:cNvSpPr txBox="1">
            <a:spLocks noGrp="1"/>
          </p:cNvSpPr>
          <p:nvPr>
            <p:ph type="title"/>
          </p:nvPr>
        </p:nvSpPr>
        <p:spPr>
          <a:xfrm>
            <a:off x="849002" y="418775"/>
            <a:ext cx="31101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Conclusions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1"/>
        <p:cNvGrpSpPr/>
        <p:nvPr/>
      </p:nvGrpSpPr>
      <p:grpSpPr>
        <a:xfrm>
          <a:off x="0" y="0"/>
          <a:ext cx="0" cy="0"/>
          <a:chOff x="0" y="0"/>
          <a:chExt cx="0" cy="0"/>
        </a:xfrm>
      </p:grpSpPr>
      <p:pic>
        <p:nvPicPr>
          <p:cNvPr id="72" name="Google Shape;72;p5"/>
          <p:cNvPicPr preferRelativeResize="0"/>
          <p:nvPr/>
        </p:nvPicPr>
        <p:blipFill rotWithShape="1">
          <a:blip r:embed="rId3">
            <a:alphaModFix/>
          </a:blip>
          <a:srcRect/>
          <a:stretch/>
        </p:blipFill>
        <p:spPr>
          <a:xfrm>
            <a:off x="0" y="0"/>
            <a:ext cx="12191999" cy="6857998"/>
          </a:xfrm>
          <a:prstGeom prst="rect">
            <a:avLst/>
          </a:prstGeom>
          <a:noFill/>
          <a:ln>
            <a:noFill/>
          </a:ln>
        </p:spPr>
      </p:pic>
      <p:sp>
        <p:nvSpPr>
          <p:cNvPr id="73" name="Google Shape;73;p5"/>
          <p:cNvSpPr txBox="1"/>
          <p:nvPr/>
        </p:nvSpPr>
        <p:spPr>
          <a:xfrm>
            <a:off x="11968480" y="6394132"/>
            <a:ext cx="148590" cy="26924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600" b="0" i="0" u="none" strike="noStrike" cap="none">
                <a:solidFill>
                  <a:srgbClr val="1C7CDB"/>
                </a:solidFill>
                <a:latin typeface="Helvetica Neue"/>
                <a:ea typeface="Helvetica Neue"/>
                <a:cs typeface="Helvetica Neue"/>
                <a:sym typeface="Helvetica Neue"/>
              </a:rPr>
              <a:t>5</a:t>
            </a:r>
            <a:endParaRPr sz="1600" b="0" i="0" u="none" strike="noStrike" cap="none">
              <a:latin typeface="Helvetica Neue"/>
              <a:ea typeface="Helvetica Neue"/>
              <a:cs typeface="Helvetica Neue"/>
              <a:sym typeface="Helvetica Neue"/>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50"/>
          <p:cNvSpPr txBox="1"/>
          <p:nvPr/>
        </p:nvSpPr>
        <p:spPr>
          <a:xfrm>
            <a:off x="848994" y="1875091"/>
            <a:ext cx="8196580" cy="1210310"/>
          </a:xfrm>
          <a:prstGeom prst="rect">
            <a:avLst/>
          </a:prstGeom>
          <a:noFill/>
          <a:ln>
            <a:noFill/>
          </a:ln>
        </p:spPr>
        <p:txBody>
          <a:bodyPr spcFirstLastPara="1" wrap="square" lIns="0" tIns="12700" rIns="0" bIns="0" anchor="t" anchorCtr="0">
            <a:spAutoFit/>
          </a:bodyPr>
          <a:lstStyle/>
          <a:p>
            <a:pPr marL="241300" marR="0" lvl="0" indent="-228600" algn="l" rtl="0">
              <a:lnSpc>
                <a:spcPct val="119090"/>
              </a:lnSpc>
              <a:spcBef>
                <a:spcPts val="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As an improvement for model tests, it’s important to set a value to</a:t>
            </a:r>
            <a:endParaRPr sz="2200">
              <a:latin typeface="Helvetica Neue"/>
              <a:ea typeface="Helvetica Neue"/>
              <a:cs typeface="Helvetica Neue"/>
              <a:sym typeface="Helvetica Neue"/>
            </a:endParaRPr>
          </a:p>
          <a:p>
            <a:pPr marL="241300" marR="0" lvl="0" indent="0" algn="l" rtl="0">
              <a:lnSpc>
                <a:spcPct val="119090"/>
              </a:lnSpc>
              <a:spcBef>
                <a:spcPts val="0"/>
              </a:spcBef>
              <a:spcAft>
                <a:spcPts val="0"/>
              </a:spcAft>
              <a:buNone/>
            </a:pPr>
            <a:r>
              <a:rPr lang="en-US" sz="2000">
                <a:solidFill>
                  <a:srgbClr val="292929"/>
                </a:solidFill>
                <a:latin typeface="Courier New"/>
                <a:ea typeface="Courier New"/>
                <a:cs typeface="Courier New"/>
                <a:sym typeface="Courier New"/>
              </a:rPr>
              <a:t>np.random.seed </a:t>
            </a:r>
            <a:r>
              <a:rPr lang="en-US" sz="2200">
                <a:solidFill>
                  <a:srgbClr val="292929"/>
                </a:solidFill>
                <a:latin typeface="Helvetica Neue"/>
                <a:ea typeface="Helvetica Neue"/>
                <a:cs typeface="Helvetica Neue"/>
                <a:sym typeface="Helvetica Neue"/>
              </a:rPr>
              <a:t>variable;</a:t>
            </a:r>
            <a:endParaRPr sz="2200">
              <a:latin typeface="Helvetica Neue"/>
              <a:ea typeface="Helvetica Neue"/>
              <a:cs typeface="Helvetica Neue"/>
              <a:sym typeface="Helvetica Neue"/>
            </a:endParaRPr>
          </a:p>
          <a:p>
            <a:pPr marL="241300" marR="0" lvl="0" indent="-228600" algn="l" rtl="0">
              <a:lnSpc>
                <a:spcPct val="100000"/>
              </a:lnSpc>
              <a:spcBef>
                <a:spcPts val="1440"/>
              </a:spcBef>
              <a:spcAft>
                <a:spcPts val="0"/>
              </a:spcAft>
              <a:buClr>
                <a:srgbClr val="292929"/>
              </a:buClr>
              <a:buSzPts val="2200"/>
              <a:buFont typeface="Arial"/>
              <a:buChar char="•"/>
            </a:pPr>
            <a:r>
              <a:rPr lang="en-US" sz="2200">
                <a:solidFill>
                  <a:srgbClr val="292929"/>
                </a:solidFill>
                <a:latin typeface="Helvetica Neue"/>
                <a:ea typeface="Helvetica Neue"/>
                <a:cs typeface="Helvetica Neue"/>
                <a:sym typeface="Helvetica Neue"/>
              </a:rPr>
              <a:t>Folium didn’t show maps on Github, so I took screenshots.</a:t>
            </a:r>
            <a:endParaRPr sz="2200">
              <a:latin typeface="Helvetica Neue"/>
              <a:ea typeface="Helvetica Neue"/>
              <a:cs typeface="Helvetica Neue"/>
              <a:sym typeface="Helvetica Neue"/>
            </a:endParaRPr>
          </a:p>
        </p:txBody>
      </p:sp>
      <p:sp>
        <p:nvSpPr>
          <p:cNvPr id="471" name="Google Shape;471;p50"/>
          <p:cNvSpPr txBox="1">
            <a:spLocks noGrp="1"/>
          </p:cNvSpPr>
          <p:nvPr>
            <p:ph type="sldNum" idx="12"/>
          </p:nvPr>
        </p:nvSpPr>
        <p:spPr>
          <a:xfrm>
            <a:off x="11086845" y="6104032"/>
            <a:ext cx="320040" cy="256539"/>
          </a:xfrm>
          <a:prstGeom prst="rect">
            <a:avLst/>
          </a:prstGeom>
          <a:noFill/>
          <a:ln>
            <a:noFill/>
          </a:ln>
        </p:spPr>
        <p:txBody>
          <a:bodyPr spcFirstLastPara="1" wrap="square" lIns="0" tIns="0" rIns="0" bIns="0" anchor="t" anchorCtr="0">
            <a:spAutoFit/>
          </a:bodyPr>
          <a:lstStyle/>
          <a:p>
            <a:pPr marL="38100" lvl="0" indent="0" algn="l" rtl="0">
              <a:lnSpc>
                <a:spcPct val="114937"/>
              </a:lnSpc>
              <a:spcBef>
                <a:spcPts val="0"/>
              </a:spcBef>
              <a:spcAft>
                <a:spcPts val="0"/>
              </a:spcAft>
              <a:buNone/>
            </a:pPr>
            <a:fld id="{00000000-1234-1234-1234-123412341234}" type="slidenum">
              <a:rPr lang="en-US"/>
              <a:t>50</a:t>
            </a:fld>
            <a:endParaRPr/>
          </a:p>
        </p:txBody>
      </p:sp>
      <p:sp>
        <p:nvSpPr>
          <p:cNvPr id="472" name="Google Shape;472;p50"/>
          <p:cNvSpPr txBox="1">
            <a:spLocks noGrp="1"/>
          </p:cNvSpPr>
          <p:nvPr>
            <p:ph type="title"/>
          </p:nvPr>
        </p:nvSpPr>
        <p:spPr>
          <a:xfrm>
            <a:off x="849002" y="418775"/>
            <a:ext cx="25800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Appendix</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Shape 476"/>
        <p:cNvGrpSpPr/>
        <p:nvPr/>
      </p:nvGrpSpPr>
      <p:grpSpPr>
        <a:xfrm>
          <a:off x="0" y="0"/>
          <a:ext cx="0" cy="0"/>
          <a:chOff x="0" y="0"/>
          <a:chExt cx="0" cy="0"/>
        </a:xfrm>
      </p:grpSpPr>
      <p:pic>
        <p:nvPicPr>
          <p:cNvPr id="477" name="Google Shape;477;p51"/>
          <p:cNvPicPr preferRelativeResize="0"/>
          <p:nvPr/>
        </p:nvPicPr>
        <p:blipFill rotWithShape="1">
          <a:blip r:embed="rId3">
            <a:alphaModFix/>
          </a:blip>
          <a:srcRect/>
          <a:stretch/>
        </p:blipFill>
        <p:spPr>
          <a:xfrm>
            <a:off x="0" y="0"/>
            <a:ext cx="12191999" cy="685799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6"/>
          <p:cNvSpPr txBox="1"/>
          <p:nvPr/>
        </p:nvSpPr>
        <p:spPr>
          <a:xfrm>
            <a:off x="848994" y="1418006"/>
            <a:ext cx="9896475" cy="4483100"/>
          </a:xfrm>
          <a:prstGeom prst="rect">
            <a:avLst/>
          </a:prstGeom>
          <a:noFill/>
          <a:ln>
            <a:noFill/>
          </a:ln>
        </p:spPr>
        <p:txBody>
          <a:bodyPr spcFirstLastPara="1" wrap="square" lIns="0" tIns="191125" rIns="0" bIns="0" anchor="t" anchorCtr="0">
            <a:spAutoFit/>
          </a:bodyPr>
          <a:lstStyle/>
          <a:p>
            <a:pPr marL="12700" marR="0" lvl="0" indent="0" algn="l" rtl="0">
              <a:lnSpc>
                <a:spcPct val="100000"/>
              </a:lnSpc>
              <a:spcBef>
                <a:spcPts val="0"/>
              </a:spcBef>
              <a:spcAft>
                <a:spcPts val="0"/>
              </a:spcAft>
              <a:buNone/>
            </a:pPr>
            <a:r>
              <a:rPr lang="en-US" sz="2200" b="0" i="0" u="none" strike="noStrike" cap="none">
                <a:solidFill>
                  <a:srgbClr val="0A48CA"/>
                </a:solidFill>
                <a:latin typeface="Helvetica Neue"/>
                <a:ea typeface="Helvetica Neue"/>
                <a:cs typeface="Helvetica Neue"/>
                <a:sym typeface="Helvetica Neue"/>
              </a:rPr>
              <a:t>Executive Summary</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405"/>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Data collection methodology:</a:t>
            </a:r>
            <a:endParaRPr sz="2200" b="0" i="0" u="none" strike="noStrike" cap="none">
              <a:latin typeface="Helvetica Neue"/>
              <a:ea typeface="Helvetica Neue"/>
              <a:cs typeface="Helvetica Neue"/>
              <a:sym typeface="Helvetica Neue"/>
            </a:endParaRPr>
          </a:p>
          <a:p>
            <a:pPr marL="698500" marR="0" lvl="1" indent="-228600" algn="l" rtl="0">
              <a:lnSpc>
                <a:spcPct val="100000"/>
              </a:lnSpc>
              <a:spcBef>
                <a:spcPts val="1420"/>
              </a:spcBef>
              <a:spcAft>
                <a:spcPts val="0"/>
              </a:spcAft>
              <a:buClr>
                <a:srgbClr val="767070"/>
              </a:buClr>
              <a:buSzPts val="1900"/>
              <a:buFont typeface="Arial"/>
              <a:buChar char="•"/>
            </a:pPr>
            <a:r>
              <a:rPr lang="en-US" sz="1900" b="0" i="0" u="none" strike="noStrike" cap="none">
                <a:solidFill>
                  <a:srgbClr val="767070"/>
                </a:solidFill>
                <a:latin typeface="Helvetica Neue"/>
                <a:ea typeface="Helvetica Neue"/>
                <a:cs typeface="Helvetica Neue"/>
                <a:sym typeface="Helvetica Neue"/>
              </a:rPr>
              <a:t>Data from Space X was obtained from 2 sources:</a:t>
            </a:r>
            <a:endParaRPr sz="1900" b="0" i="0" u="none" strike="noStrike" cap="none">
              <a:latin typeface="Helvetica Neue"/>
              <a:ea typeface="Helvetica Neue"/>
              <a:cs typeface="Helvetica Neue"/>
              <a:sym typeface="Helvetica Neue"/>
            </a:endParaRPr>
          </a:p>
          <a:p>
            <a:pPr marL="1155700" marR="0" lvl="2" indent="-229235" algn="l" rtl="0">
              <a:lnSpc>
                <a:spcPct val="100000"/>
              </a:lnSpc>
              <a:spcBef>
                <a:spcPts val="1420"/>
              </a:spcBef>
              <a:spcAft>
                <a:spcPts val="0"/>
              </a:spcAft>
              <a:buClr>
                <a:srgbClr val="767070"/>
              </a:buClr>
              <a:buSzPts val="1800"/>
              <a:buFont typeface="Arial"/>
              <a:buChar char="•"/>
            </a:pPr>
            <a:r>
              <a:rPr lang="en-US" sz="1800" b="0" i="0" u="none" strike="noStrike" cap="none">
                <a:solidFill>
                  <a:srgbClr val="767070"/>
                </a:solidFill>
                <a:latin typeface="Helvetica Neue"/>
                <a:ea typeface="Helvetica Neue"/>
                <a:cs typeface="Helvetica Neue"/>
                <a:sym typeface="Helvetica Neue"/>
              </a:rPr>
              <a:t>Space X API (</a:t>
            </a:r>
            <a:r>
              <a:rPr lang="en-US" sz="18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https://api.spacexdata.com/v4/rockets/</a:t>
            </a:r>
            <a:r>
              <a:rPr lang="en-US" sz="1800" b="0" i="0" u="none" strike="noStrike" cap="none">
                <a:solidFill>
                  <a:srgbClr val="767070"/>
                </a:solidFill>
                <a:latin typeface="Helvetica Neue"/>
                <a:ea typeface="Helvetica Neue"/>
                <a:cs typeface="Helvetica Neue"/>
                <a:sym typeface="Helvetica Neue"/>
              </a:rPr>
              <a:t>)</a:t>
            </a:r>
            <a:endParaRPr sz="1800" b="0" i="0" u="none" strike="noStrike" cap="none">
              <a:latin typeface="Helvetica Neue"/>
              <a:ea typeface="Helvetica Neue"/>
              <a:cs typeface="Helvetica Neue"/>
              <a:sym typeface="Helvetica Neue"/>
            </a:endParaRPr>
          </a:p>
          <a:p>
            <a:pPr marL="1155700" marR="1033144" lvl="2" indent="-229235" algn="l" rtl="0">
              <a:lnSpc>
                <a:spcPct val="100000"/>
              </a:lnSpc>
              <a:spcBef>
                <a:spcPts val="1405"/>
              </a:spcBef>
              <a:spcAft>
                <a:spcPts val="0"/>
              </a:spcAft>
              <a:buClr>
                <a:srgbClr val="767070"/>
              </a:buClr>
              <a:buSzPts val="1800"/>
              <a:buFont typeface="Arial"/>
              <a:buChar char="•"/>
            </a:pPr>
            <a:r>
              <a:rPr lang="en-US" sz="1800" b="0" i="0" u="none" strike="noStrike" cap="none">
                <a:solidFill>
                  <a:srgbClr val="767070"/>
                </a:solidFill>
                <a:latin typeface="Helvetica Neue"/>
                <a:ea typeface="Helvetica Neue"/>
                <a:cs typeface="Helvetica Neue"/>
                <a:sym typeface="Helvetica Neue"/>
              </a:rPr>
              <a:t>WebScraping  (https://en.wikipedia.org/wiki/List_of_Falcon/_9/_and_Falcon_Heavy_launches)</a:t>
            </a:r>
            <a:endParaRPr sz="1800" b="0" i="0" u="none" strike="noStrike" cap="none">
              <a:latin typeface="Helvetica Neue"/>
              <a:ea typeface="Helvetica Neue"/>
              <a:cs typeface="Helvetica Neue"/>
              <a:sym typeface="Helvetica Neue"/>
            </a:endParaRPr>
          </a:p>
          <a:p>
            <a:pPr marL="241300" marR="0" lvl="0" indent="-228600" algn="l" rtl="0">
              <a:lnSpc>
                <a:spcPct val="100000"/>
              </a:lnSpc>
              <a:spcBef>
                <a:spcPts val="136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Perform data wrangling</a:t>
            </a:r>
            <a:endParaRPr sz="2200" b="0" i="0" u="none" strike="noStrike" cap="none">
              <a:latin typeface="Helvetica Neue"/>
              <a:ea typeface="Helvetica Neue"/>
              <a:cs typeface="Helvetica Neue"/>
              <a:sym typeface="Helvetica Neue"/>
            </a:endParaRPr>
          </a:p>
          <a:p>
            <a:pPr marL="698500" marR="0" lvl="1" indent="-228600" algn="l" rtl="0">
              <a:lnSpc>
                <a:spcPct val="100000"/>
              </a:lnSpc>
              <a:spcBef>
                <a:spcPts val="1420"/>
              </a:spcBef>
              <a:spcAft>
                <a:spcPts val="0"/>
              </a:spcAft>
              <a:buClr>
                <a:srgbClr val="767070"/>
              </a:buClr>
              <a:buSzPts val="1900"/>
              <a:buFont typeface="Arial"/>
              <a:buChar char="•"/>
            </a:pPr>
            <a:r>
              <a:rPr lang="en-US" sz="1900" b="0" i="0" u="none" strike="noStrike" cap="none">
                <a:solidFill>
                  <a:srgbClr val="767070"/>
                </a:solidFill>
                <a:latin typeface="Helvetica Neue"/>
                <a:ea typeface="Helvetica Neue"/>
                <a:cs typeface="Helvetica Neue"/>
                <a:sym typeface="Helvetica Neue"/>
              </a:rPr>
              <a:t>Collected data was enriched by creating a landing outcome label based on outcome data</a:t>
            </a:r>
            <a:endParaRPr sz="1900" b="0" i="0" u="none" strike="noStrike" cap="none">
              <a:latin typeface="Helvetica Neue"/>
              <a:ea typeface="Helvetica Neue"/>
              <a:cs typeface="Helvetica Neue"/>
              <a:sym typeface="Helvetica Neue"/>
            </a:endParaRPr>
          </a:p>
          <a:p>
            <a:pPr marL="698500" marR="0" lvl="0" indent="0" algn="l" rtl="0">
              <a:lnSpc>
                <a:spcPct val="100000"/>
              </a:lnSpc>
              <a:spcBef>
                <a:spcPts val="0"/>
              </a:spcBef>
              <a:spcAft>
                <a:spcPts val="0"/>
              </a:spcAft>
              <a:buNone/>
            </a:pPr>
            <a:r>
              <a:rPr lang="en-US" sz="1900" b="0" i="0" u="none" strike="noStrike" cap="none">
                <a:solidFill>
                  <a:srgbClr val="767070"/>
                </a:solidFill>
                <a:latin typeface="Helvetica Neue"/>
                <a:ea typeface="Helvetica Neue"/>
                <a:cs typeface="Helvetica Neue"/>
                <a:sym typeface="Helvetica Neue"/>
              </a:rPr>
              <a:t>after summarizing and analyzing features</a:t>
            </a:r>
            <a:endParaRPr sz="1900" b="0" i="0" u="none" strike="noStrike" cap="none">
              <a:latin typeface="Helvetica Neue"/>
              <a:ea typeface="Helvetica Neue"/>
              <a:cs typeface="Helvetica Neue"/>
              <a:sym typeface="Helvetica Neue"/>
            </a:endParaRPr>
          </a:p>
          <a:p>
            <a:pPr marL="241300" marR="0" lvl="0" indent="-228600" algn="l" rtl="0">
              <a:lnSpc>
                <a:spcPct val="100000"/>
              </a:lnSpc>
              <a:spcBef>
                <a:spcPts val="1385"/>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Perform exploratory data analysis (EDA) using visualization and SQL</a:t>
            </a:r>
            <a:endParaRPr sz="2200" b="0" i="0" u="none" strike="noStrike" cap="none">
              <a:latin typeface="Helvetica Neue"/>
              <a:ea typeface="Helvetica Neue"/>
              <a:cs typeface="Helvetica Neue"/>
              <a:sym typeface="Helvetica Neue"/>
            </a:endParaRPr>
          </a:p>
        </p:txBody>
      </p:sp>
      <p:sp>
        <p:nvSpPr>
          <p:cNvPr id="79" name="Google Shape;79;p6"/>
          <p:cNvSpPr txBox="1"/>
          <p:nvPr/>
        </p:nvSpPr>
        <p:spPr>
          <a:xfrm>
            <a:off x="11086845" y="6104032"/>
            <a:ext cx="321310" cy="256540"/>
          </a:xfrm>
          <a:prstGeom prst="rect">
            <a:avLst/>
          </a:prstGeom>
          <a:noFill/>
          <a:ln>
            <a:noFill/>
          </a:ln>
        </p:spPr>
        <p:txBody>
          <a:bodyPr spcFirstLastPara="1" wrap="square" lIns="0" tIns="0" rIns="0" bIns="0" anchor="t" anchorCtr="0">
            <a:spAutoFit/>
          </a:bodyPr>
          <a:lstStyle/>
          <a:p>
            <a:pPr marL="38100" marR="0" lvl="0" indent="0" algn="l" rtl="0">
              <a:lnSpc>
                <a:spcPct val="114937"/>
              </a:lnSpc>
              <a:spcBef>
                <a:spcPts val="0"/>
              </a:spcBef>
              <a:spcAft>
                <a:spcPts val="0"/>
              </a:spcAft>
              <a:buNone/>
            </a:pPr>
            <a:fld id="{00000000-1234-1234-1234-123412341234}" type="slidenum">
              <a:rPr lang="en-US" sz="1600" b="0" i="0" u="none" strike="noStrike" cap="none">
                <a:solidFill>
                  <a:srgbClr val="1C7CDB"/>
                </a:solidFill>
                <a:latin typeface="Helvetica Neue"/>
                <a:ea typeface="Helvetica Neue"/>
                <a:cs typeface="Helvetica Neue"/>
                <a:sym typeface="Helvetica Neue"/>
              </a:rPr>
              <a:t>6</a:t>
            </a:fld>
            <a:endParaRPr sz="1600" b="0" i="0" u="none" strike="noStrike" cap="none">
              <a:latin typeface="Helvetica Neue"/>
              <a:ea typeface="Helvetica Neue"/>
              <a:cs typeface="Helvetica Neue"/>
              <a:sym typeface="Helvetica Neue"/>
            </a:endParaRPr>
          </a:p>
        </p:txBody>
      </p:sp>
      <p:sp>
        <p:nvSpPr>
          <p:cNvPr id="80" name="Google Shape;80;p6"/>
          <p:cNvSpPr txBox="1">
            <a:spLocks noGrp="1"/>
          </p:cNvSpPr>
          <p:nvPr>
            <p:ph type="title"/>
          </p:nvPr>
        </p:nvSpPr>
        <p:spPr>
          <a:xfrm>
            <a:off x="849003" y="418775"/>
            <a:ext cx="41868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Methodology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7"/>
          <p:cNvSpPr txBox="1"/>
          <p:nvPr/>
        </p:nvSpPr>
        <p:spPr>
          <a:xfrm>
            <a:off x="848994" y="1636966"/>
            <a:ext cx="9945370" cy="330898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200" b="0" i="0" u="none" strike="noStrike" cap="none">
                <a:solidFill>
                  <a:srgbClr val="0A48CA"/>
                </a:solidFill>
                <a:latin typeface="Helvetica Neue"/>
                <a:ea typeface="Helvetica Neue"/>
                <a:cs typeface="Helvetica Neue"/>
                <a:sym typeface="Helvetica Neue"/>
              </a:rPr>
              <a:t>Executive Summary</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925"/>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Perform interactive visual analytics using Folium and Plotly Dash</a:t>
            </a:r>
            <a:endParaRPr sz="2200" b="0" i="0" u="none" strike="noStrike" cap="none">
              <a:latin typeface="Helvetica Neue"/>
              <a:ea typeface="Helvetica Neue"/>
              <a:cs typeface="Helvetica Neue"/>
              <a:sym typeface="Helvetica Neue"/>
            </a:endParaRPr>
          </a:p>
          <a:p>
            <a:pPr marL="241300" marR="0" lvl="0" indent="-228600" algn="l" rtl="0">
              <a:lnSpc>
                <a:spcPct val="100000"/>
              </a:lnSpc>
              <a:spcBef>
                <a:spcPts val="1939"/>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Perform predictive analysis using classification models</a:t>
            </a:r>
            <a:endParaRPr sz="2200" b="0" i="0" u="none" strike="noStrike" cap="none">
              <a:latin typeface="Helvetica Neue"/>
              <a:ea typeface="Helvetica Neue"/>
              <a:cs typeface="Helvetica Neue"/>
              <a:sym typeface="Helvetica Neue"/>
            </a:endParaRPr>
          </a:p>
          <a:p>
            <a:pPr marL="698500" marR="5080" lvl="1" indent="-228600" algn="l" rtl="0">
              <a:lnSpc>
                <a:spcPct val="120000"/>
              </a:lnSpc>
              <a:spcBef>
                <a:spcPts val="1395"/>
              </a:spcBef>
              <a:spcAft>
                <a:spcPts val="0"/>
              </a:spcAft>
              <a:buClr>
                <a:srgbClr val="767070"/>
              </a:buClr>
              <a:buSzPts val="2200"/>
              <a:buFont typeface="Arial"/>
              <a:buChar char="•"/>
            </a:pPr>
            <a:r>
              <a:rPr lang="en-US" sz="2200" b="0" i="0" u="none" strike="noStrike" cap="none">
                <a:solidFill>
                  <a:srgbClr val="767070"/>
                </a:solidFill>
                <a:latin typeface="Helvetica Neue"/>
                <a:ea typeface="Helvetica Neue"/>
                <a:cs typeface="Helvetica Neue"/>
                <a:sym typeface="Helvetica Neue"/>
              </a:rPr>
              <a:t>Data that was collected until this step were normalized, divided in training  and test data sets and evaluated by four different classification models, being  the accuracy of each model evaluated using different combinations of  parameters.</a:t>
            </a:r>
            <a:endParaRPr sz="2200" b="0" i="0" u="none" strike="noStrike" cap="none">
              <a:latin typeface="Helvetica Neue"/>
              <a:ea typeface="Helvetica Neue"/>
              <a:cs typeface="Helvetica Neue"/>
              <a:sym typeface="Helvetica Neue"/>
            </a:endParaRPr>
          </a:p>
        </p:txBody>
      </p:sp>
      <p:sp>
        <p:nvSpPr>
          <p:cNvPr id="86" name="Google Shape;86;p7"/>
          <p:cNvSpPr txBox="1"/>
          <p:nvPr/>
        </p:nvSpPr>
        <p:spPr>
          <a:xfrm>
            <a:off x="11086845" y="6104032"/>
            <a:ext cx="321310" cy="256540"/>
          </a:xfrm>
          <a:prstGeom prst="rect">
            <a:avLst/>
          </a:prstGeom>
          <a:noFill/>
          <a:ln>
            <a:noFill/>
          </a:ln>
        </p:spPr>
        <p:txBody>
          <a:bodyPr spcFirstLastPara="1" wrap="square" lIns="0" tIns="0" rIns="0" bIns="0" anchor="t" anchorCtr="0">
            <a:spAutoFit/>
          </a:bodyPr>
          <a:lstStyle/>
          <a:p>
            <a:pPr marL="38100" marR="0" lvl="0" indent="0" algn="l" rtl="0">
              <a:lnSpc>
                <a:spcPct val="114937"/>
              </a:lnSpc>
              <a:spcBef>
                <a:spcPts val="0"/>
              </a:spcBef>
              <a:spcAft>
                <a:spcPts val="0"/>
              </a:spcAft>
              <a:buNone/>
            </a:pPr>
            <a:fld id="{00000000-1234-1234-1234-123412341234}" type="slidenum">
              <a:rPr lang="en-US" sz="1600" b="0" i="0" u="none" strike="noStrike" cap="none">
                <a:solidFill>
                  <a:srgbClr val="1C7CDB"/>
                </a:solidFill>
                <a:latin typeface="Helvetica Neue"/>
                <a:ea typeface="Helvetica Neue"/>
                <a:cs typeface="Helvetica Neue"/>
                <a:sym typeface="Helvetica Neue"/>
              </a:rPr>
              <a:t>7</a:t>
            </a:fld>
            <a:endParaRPr sz="1600" b="0" i="0" u="none" strike="noStrike" cap="none">
              <a:latin typeface="Helvetica Neue"/>
              <a:ea typeface="Helvetica Neue"/>
              <a:cs typeface="Helvetica Neue"/>
              <a:sym typeface="Helvetica Neue"/>
            </a:endParaRPr>
          </a:p>
        </p:txBody>
      </p:sp>
      <p:sp>
        <p:nvSpPr>
          <p:cNvPr id="87" name="Google Shape;87;p7"/>
          <p:cNvSpPr txBox="1">
            <a:spLocks noGrp="1"/>
          </p:cNvSpPr>
          <p:nvPr>
            <p:ph type="title"/>
          </p:nvPr>
        </p:nvSpPr>
        <p:spPr>
          <a:xfrm>
            <a:off x="849006" y="418775"/>
            <a:ext cx="53133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Methodology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8"/>
          <p:cNvSpPr txBox="1"/>
          <p:nvPr/>
        </p:nvSpPr>
        <p:spPr>
          <a:xfrm>
            <a:off x="848994" y="1841880"/>
            <a:ext cx="10200005" cy="1367155"/>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Data sets were collected from Space X API (</a:t>
            </a:r>
            <a:r>
              <a:rPr lang="en-US" sz="2200" b="0" i="0" u="sng" strike="noStrike" cap="none">
                <a:solidFill>
                  <a:srgbClr val="292929"/>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https://api.spacexdata.com/v4/rockets/</a:t>
            </a:r>
            <a:r>
              <a:rPr lang="en-US" sz="2200" b="0" i="0" u="none" strike="noStrike" cap="none">
                <a:solidFill>
                  <a:srgbClr val="292929"/>
                </a:solidFill>
                <a:latin typeface="Helvetica Neue"/>
                <a:ea typeface="Helvetica Neue"/>
                <a:cs typeface="Helvetica Neue"/>
                <a:sym typeface="Helvetica Neue"/>
              </a:rPr>
              <a:t>)  and from Wikipedia  (</a:t>
            </a:r>
            <a:r>
              <a:rPr lang="en-US" sz="2200" b="0" i="0" u="sng" strike="noStrike" cap="none">
                <a:solidFill>
                  <a:srgbClr val="292929"/>
                </a:solidFill>
                <a:latin typeface="Helvetica Neue"/>
                <a:ea typeface="Helvetica Neue"/>
                <a:cs typeface="Helvetica Neue"/>
                <a:sym typeface="Helvetica Neue"/>
                <a:hlinkClick r:id="rId4">
                  <a:extLst>
                    <a:ext uri="{A12FA001-AC4F-418D-AE19-62706E023703}">
                      <ahyp:hlinkClr xmlns:ahyp="http://schemas.microsoft.com/office/drawing/2018/hyperlinkcolor" val="tx"/>
                    </a:ext>
                  </a:extLst>
                </a:hlinkClick>
              </a:rPr>
              <a:t>https://en.wikipedia.org/wiki/List_of_Falcon/_9/_and_Falcon_Heavy_launches</a:t>
            </a:r>
            <a:r>
              <a:rPr lang="en-US" sz="2200" b="0" i="0" u="none" strike="noStrike" cap="none">
                <a:solidFill>
                  <a:srgbClr val="292929"/>
                </a:solidFill>
                <a:latin typeface="Helvetica Neue"/>
                <a:ea typeface="Helvetica Neue"/>
                <a:cs typeface="Helvetica Neue"/>
                <a:sym typeface="Helvetica Neue"/>
              </a:rPr>
              <a:t>),  using web scraping technics.</a:t>
            </a:r>
            <a:endParaRPr sz="2200" b="0" i="0" u="none" strike="noStrike" cap="none">
              <a:latin typeface="Helvetica Neue"/>
              <a:ea typeface="Helvetica Neue"/>
              <a:cs typeface="Helvetica Neue"/>
              <a:sym typeface="Helvetica Neue"/>
            </a:endParaRPr>
          </a:p>
        </p:txBody>
      </p:sp>
      <p:sp>
        <p:nvSpPr>
          <p:cNvPr id="93" name="Google Shape;93;p8"/>
          <p:cNvSpPr txBox="1"/>
          <p:nvPr/>
        </p:nvSpPr>
        <p:spPr>
          <a:xfrm>
            <a:off x="11086845" y="6104032"/>
            <a:ext cx="321310" cy="256540"/>
          </a:xfrm>
          <a:prstGeom prst="rect">
            <a:avLst/>
          </a:prstGeom>
          <a:noFill/>
          <a:ln>
            <a:noFill/>
          </a:ln>
        </p:spPr>
        <p:txBody>
          <a:bodyPr spcFirstLastPara="1" wrap="square" lIns="0" tIns="0" rIns="0" bIns="0" anchor="t" anchorCtr="0">
            <a:spAutoFit/>
          </a:bodyPr>
          <a:lstStyle/>
          <a:p>
            <a:pPr marL="38100" marR="0" lvl="0" indent="0" algn="l" rtl="0">
              <a:lnSpc>
                <a:spcPct val="114937"/>
              </a:lnSpc>
              <a:spcBef>
                <a:spcPts val="0"/>
              </a:spcBef>
              <a:spcAft>
                <a:spcPts val="0"/>
              </a:spcAft>
              <a:buNone/>
            </a:pPr>
            <a:fld id="{00000000-1234-1234-1234-123412341234}" type="slidenum">
              <a:rPr lang="en-US" sz="1600" b="0" i="0" u="none" strike="noStrike" cap="none">
                <a:solidFill>
                  <a:srgbClr val="1C7CDB"/>
                </a:solidFill>
                <a:latin typeface="Helvetica Neue"/>
                <a:ea typeface="Helvetica Neue"/>
                <a:cs typeface="Helvetica Neue"/>
                <a:sym typeface="Helvetica Neue"/>
              </a:rPr>
              <a:t>8</a:t>
            </a:fld>
            <a:endParaRPr sz="1600" b="0" i="0" u="none" strike="noStrike" cap="none">
              <a:latin typeface="Helvetica Neue"/>
              <a:ea typeface="Helvetica Neue"/>
              <a:cs typeface="Helvetica Neue"/>
              <a:sym typeface="Helvetica Neue"/>
            </a:endParaRPr>
          </a:p>
        </p:txBody>
      </p:sp>
      <p:sp>
        <p:nvSpPr>
          <p:cNvPr id="94" name="Google Shape;94;p8"/>
          <p:cNvSpPr txBox="1">
            <a:spLocks noGrp="1"/>
          </p:cNvSpPr>
          <p:nvPr>
            <p:ph type="title"/>
          </p:nvPr>
        </p:nvSpPr>
        <p:spPr>
          <a:xfrm>
            <a:off x="849005" y="418775"/>
            <a:ext cx="54624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Data Collection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9"/>
          <p:cNvSpPr txBox="1"/>
          <p:nvPr/>
        </p:nvSpPr>
        <p:spPr>
          <a:xfrm>
            <a:off x="899794" y="1816353"/>
            <a:ext cx="4432935" cy="2215515"/>
          </a:xfrm>
          <a:prstGeom prst="rect">
            <a:avLst/>
          </a:prstGeom>
          <a:noFill/>
          <a:ln>
            <a:noFill/>
          </a:ln>
        </p:spPr>
        <p:txBody>
          <a:bodyPr spcFirstLastPara="1" wrap="square" lIns="0" tIns="12700" rIns="0" bIns="0" anchor="t" anchorCtr="0">
            <a:spAutoFit/>
          </a:bodyPr>
          <a:lstStyle/>
          <a:p>
            <a:pPr marL="241300" marR="327660" lvl="0" indent="-228600" algn="l" rtl="0">
              <a:lnSpc>
                <a:spcPct val="100000"/>
              </a:lnSpc>
              <a:spcBef>
                <a:spcPts val="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SpaceX offers a public API from  where data can be obtained and  then used;</a:t>
            </a:r>
            <a:endParaRPr sz="2200" b="0" i="0" u="none" strike="noStrike" cap="none">
              <a:latin typeface="Helvetica Neue"/>
              <a:ea typeface="Helvetica Neue"/>
              <a:cs typeface="Helvetica Neue"/>
              <a:sym typeface="Helvetica Neue"/>
            </a:endParaRPr>
          </a:p>
          <a:p>
            <a:pPr marL="241300" marR="5080" lvl="0" indent="-228600" algn="l" rtl="0">
              <a:lnSpc>
                <a:spcPct val="100000"/>
              </a:lnSpc>
              <a:spcBef>
                <a:spcPts val="1400"/>
              </a:spcBef>
              <a:spcAft>
                <a:spcPts val="0"/>
              </a:spcAft>
              <a:buClr>
                <a:srgbClr val="292929"/>
              </a:buClr>
              <a:buSzPts val="2200"/>
              <a:buFont typeface="Arial"/>
              <a:buChar char="•"/>
            </a:pPr>
            <a:r>
              <a:rPr lang="en-US" sz="2200" b="0" i="0" u="none" strike="noStrike" cap="none">
                <a:solidFill>
                  <a:srgbClr val="292929"/>
                </a:solidFill>
                <a:latin typeface="Helvetica Neue"/>
                <a:ea typeface="Helvetica Neue"/>
                <a:cs typeface="Helvetica Neue"/>
                <a:sym typeface="Helvetica Neue"/>
              </a:rPr>
              <a:t>This API was used according to the  flowchart beside and then data is  persisted.</a:t>
            </a:r>
            <a:endParaRPr sz="2200" b="0" i="0" u="none" strike="noStrike" cap="none">
              <a:latin typeface="Helvetica Neue"/>
              <a:ea typeface="Helvetica Neue"/>
              <a:cs typeface="Helvetica Neue"/>
              <a:sym typeface="Helvetica Neue"/>
            </a:endParaRPr>
          </a:p>
        </p:txBody>
      </p:sp>
      <p:sp>
        <p:nvSpPr>
          <p:cNvPr id="100" name="Google Shape;100;p9"/>
          <p:cNvSpPr txBox="1"/>
          <p:nvPr/>
        </p:nvSpPr>
        <p:spPr>
          <a:xfrm>
            <a:off x="899794" y="4705350"/>
            <a:ext cx="4448175" cy="879475"/>
          </a:xfrm>
          <a:prstGeom prst="rect">
            <a:avLst/>
          </a:prstGeom>
          <a:noFill/>
          <a:ln>
            <a:noFill/>
          </a:ln>
        </p:spPr>
        <p:txBody>
          <a:bodyPr spcFirstLastPara="1" wrap="square" lIns="0" tIns="12700" rIns="0" bIns="0" anchor="t" anchorCtr="0">
            <a:spAutoFit/>
          </a:bodyPr>
          <a:lstStyle/>
          <a:p>
            <a:pPr marL="241300" marR="5080" lvl="0" indent="-228600" algn="l" rtl="0">
              <a:lnSpc>
                <a:spcPct val="100000"/>
              </a:lnSpc>
              <a:spcBef>
                <a:spcPts val="0"/>
              </a:spcBef>
              <a:spcAft>
                <a:spcPts val="0"/>
              </a:spcAft>
              <a:buClr>
                <a:srgbClr val="292929"/>
              </a:buClr>
              <a:buSzPts val="1400"/>
              <a:buFont typeface="Arial"/>
              <a:buChar char="•"/>
            </a:pPr>
            <a:r>
              <a:rPr lang="en-US" sz="1400" b="0" i="0" u="sng" strike="noStrike" cap="none">
                <a:solidFill>
                  <a:srgbClr val="292929"/>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Source code:</a:t>
            </a:r>
            <a:r>
              <a:rPr lang="en-US" sz="1400" b="0" i="0" u="sng" strike="noStrike" cap="none">
                <a:solidFill>
                  <a:srgbClr val="0462C1"/>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 https://github.com/tflores/applied-data-  science-  capstone/blob/master/Data%20Collection%20API.ipyn  b</a:t>
            </a:r>
            <a:endParaRPr sz="1400" b="0" i="0" u="none" strike="noStrike" cap="none">
              <a:latin typeface="Helvetica Neue"/>
              <a:ea typeface="Helvetica Neue"/>
              <a:cs typeface="Helvetica Neue"/>
              <a:sym typeface="Helvetica Neue"/>
            </a:endParaRPr>
          </a:p>
        </p:txBody>
      </p:sp>
      <p:sp>
        <p:nvSpPr>
          <p:cNvPr id="101" name="Google Shape;101;p9"/>
          <p:cNvSpPr txBox="1">
            <a:spLocks noGrp="1"/>
          </p:cNvSpPr>
          <p:nvPr>
            <p:ph type="title"/>
          </p:nvPr>
        </p:nvSpPr>
        <p:spPr>
          <a:xfrm>
            <a:off x="849000" y="128975"/>
            <a:ext cx="8974200" cy="582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Data Collection – SpaceX API</a:t>
            </a:r>
            <a:endParaRPr/>
          </a:p>
        </p:txBody>
      </p:sp>
      <p:pic>
        <p:nvPicPr>
          <p:cNvPr id="102" name="Google Shape;102;p9"/>
          <p:cNvPicPr preferRelativeResize="0"/>
          <p:nvPr/>
        </p:nvPicPr>
        <p:blipFill rotWithShape="1">
          <a:blip r:embed="rId4">
            <a:alphaModFix/>
          </a:blip>
          <a:srcRect/>
          <a:stretch/>
        </p:blipFill>
        <p:spPr>
          <a:xfrm>
            <a:off x="7680959" y="1785607"/>
            <a:ext cx="1917953" cy="1077226"/>
          </a:xfrm>
          <a:prstGeom prst="rect">
            <a:avLst/>
          </a:prstGeom>
          <a:noFill/>
          <a:ln>
            <a:noFill/>
          </a:ln>
        </p:spPr>
      </p:pic>
      <p:sp>
        <p:nvSpPr>
          <p:cNvPr id="103" name="Google Shape;103;p9"/>
          <p:cNvSpPr txBox="1"/>
          <p:nvPr/>
        </p:nvSpPr>
        <p:spPr>
          <a:xfrm>
            <a:off x="7820025" y="1899348"/>
            <a:ext cx="1644014" cy="795655"/>
          </a:xfrm>
          <a:prstGeom prst="rect">
            <a:avLst/>
          </a:prstGeom>
          <a:noFill/>
          <a:ln>
            <a:noFill/>
          </a:ln>
        </p:spPr>
        <p:txBody>
          <a:bodyPr spcFirstLastPara="1" wrap="square" lIns="0" tIns="39350" rIns="0" bIns="0" anchor="t" anchorCtr="0">
            <a:spAutoFit/>
          </a:bodyPr>
          <a:lstStyle/>
          <a:p>
            <a:pPr marL="12700" marR="5080" lvl="0" indent="0" algn="ctr" rtl="0">
              <a:lnSpc>
                <a:spcPct val="90300"/>
              </a:lnSpc>
              <a:spcBef>
                <a:spcPts val="0"/>
              </a:spcBef>
              <a:spcAft>
                <a:spcPts val="0"/>
              </a:spcAft>
              <a:buNone/>
            </a:pPr>
            <a:r>
              <a:rPr lang="en-US" sz="1800" b="1" i="0" u="none" strike="noStrike" cap="none">
                <a:solidFill>
                  <a:srgbClr val="FFFFFF"/>
                </a:solidFill>
                <a:latin typeface="Calibri"/>
                <a:ea typeface="Calibri"/>
                <a:cs typeface="Calibri"/>
                <a:sym typeface="Calibri"/>
              </a:rPr>
              <a:t>Request API and  parse the SpaceX  launch data</a:t>
            </a:r>
            <a:endParaRPr sz="1800" b="0" i="0" u="none" strike="noStrike" cap="none">
              <a:latin typeface="Calibri"/>
              <a:ea typeface="Calibri"/>
              <a:cs typeface="Calibri"/>
              <a:sym typeface="Calibri"/>
            </a:endParaRPr>
          </a:p>
        </p:txBody>
      </p:sp>
      <p:grpSp>
        <p:nvGrpSpPr>
          <p:cNvPr id="104" name="Google Shape;104;p9"/>
          <p:cNvGrpSpPr/>
          <p:nvPr/>
        </p:nvGrpSpPr>
        <p:grpSpPr>
          <a:xfrm>
            <a:off x="7680959" y="2900654"/>
            <a:ext cx="1917953" cy="1536979"/>
            <a:chOff x="7680959" y="2900654"/>
            <a:chExt cx="1917953" cy="1536979"/>
          </a:xfrm>
        </p:grpSpPr>
        <p:pic>
          <p:nvPicPr>
            <p:cNvPr id="105" name="Google Shape;105;p9"/>
            <p:cNvPicPr preferRelativeResize="0"/>
            <p:nvPr/>
          </p:nvPicPr>
          <p:blipFill rotWithShape="1">
            <a:blip r:embed="rId5">
              <a:alphaModFix/>
            </a:blip>
            <a:srcRect/>
            <a:stretch/>
          </p:blipFill>
          <p:spPr>
            <a:xfrm>
              <a:off x="8389619" y="2900654"/>
              <a:ext cx="500633" cy="421919"/>
            </a:xfrm>
            <a:prstGeom prst="rect">
              <a:avLst/>
            </a:prstGeom>
            <a:noFill/>
            <a:ln>
              <a:noFill/>
            </a:ln>
          </p:spPr>
        </p:pic>
        <p:pic>
          <p:nvPicPr>
            <p:cNvPr id="106" name="Google Shape;106;p9"/>
            <p:cNvPicPr preferRelativeResize="0"/>
            <p:nvPr/>
          </p:nvPicPr>
          <p:blipFill rotWithShape="1">
            <a:blip r:embed="rId6">
              <a:alphaModFix/>
            </a:blip>
            <a:srcRect/>
            <a:stretch/>
          </p:blipFill>
          <p:spPr>
            <a:xfrm>
              <a:off x="7680959" y="3357867"/>
              <a:ext cx="1917953" cy="1079766"/>
            </a:xfrm>
            <a:prstGeom prst="rect">
              <a:avLst/>
            </a:prstGeom>
            <a:noFill/>
            <a:ln>
              <a:noFill/>
            </a:ln>
          </p:spPr>
        </p:pic>
      </p:grpSp>
      <p:sp>
        <p:nvSpPr>
          <p:cNvPr id="107" name="Google Shape;107;p9"/>
          <p:cNvSpPr txBox="1"/>
          <p:nvPr/>
        </p:nvSpPr>
        <p:spPr>
          <a:xfrm>
            <a:off x="7792084" y="3474973"/>
            <a:ext cx="1700530" cy="795020"/>
          </a:xfrm>
          <a:prstGeom prst="rect">
            <a:avLst/>
          </a:prstGeom>
          <a:noFill/>
          <a:ln>
            <a:noFill/>
          </a:ln>
        </p:spPr>
        <p:txBody>
          <a:bodyPr spcFirstLastPara="1" wrap="square" lIns="0" tIns="39350" rIns="0" bIns="0" anchor="t" anchorCtr="0">
            <a:spAutoFit/>
          </a:bodyPr>
          <a:lstStyle/>
          <a:p>
            <a:pPr marL="12700" marR="5080" lvl="0" indent="0" algn="ctr" rtl="0">
              <a:lnSpc>
                <a:spcPct val="90300"/>
              </a:lnSpc>
              <a:spcBef>
                <a:spcPts val="0"/>
              </a:spcBef>
              <a:spcAft>
                <a:spcPts val="0"/>
              </a:spcAft>
              <a:buNone/>
            </a:pPr>
            <a:r>
              <a:rPr lang="en-US" sz="1800" b="1" i="0" u="none" strike="noStrike" cap="none">
                <a:solidFill>
                  <a:srgbClr val="FFFFFF"/>
                </a:solidFill>
                <a:latin typeface="Calibri"/>
                <a:ea typeface="Calibri"/>
                <a:cs typeface="Calibri"/>
                <a:sym typeface="Calibri"/>
              </a:rPr>
              <a:t>Filter data to only  include Falcon 9  launches</a:t>
            </a:r>
            <a:endParaRPr sz="1800" b="0" i="0" u="none" strike="noStrike" cap="none">
              <a:latin typeface="Calibri"/>
              <a:ea typeface="Calibri"/>
              <a:cs typeface="Calibri"/>
              <a:sym typeface="Calibri"/>
            </a:endParaRPr>
          </a:p>
        </p:txBody>
      </p:sp>
      <p:grpSp>
        <p:nvGrpSpPr>
          <p:cNvPr id="108" name="Google Shape;108;p9"/>
          <p:cNvGrpSpPr/>
          <p:nvPr/>
        </p:nvGrpSpPr>
        <p:grpSpPr>
          <a:xfrm>
            <a:off x="7680959" y="4475454"/>
            <a:ext cx="1917953" cy="1536992"/>
            <a:chOff x="7680959" y="4475454"/>
            <a:chExt cx="1917953" cy="1536992"/>
          </a:xfrm>
        </p:grpSpPr>
        <p:pic>
          <p:nvPicPr>
            <p:cNvPr id="109" name="Google Shape;109;p9"/>
            <p:cNvPicPr preferRelativeResize="0"/>
            <p:nvPr/>
          </p:nvPicPr>
          <p:blipFill rotWithShape="1">
            <a:blip r:embed="rId5">
              <a:alphaModFix/>
            </a:blip>
            <a:srcRect/>
            <a:stretch/>
          </p:blipFill>
          <p:spPr>
            <a:xfrm>
              <a:off x="8389619" y="4475454"/>
              <a:ext cx="500633" cy="421919"/>
            </a:xfrm>
            <a:prstGeom prst="rect">
              <a:avLst/>
            </a:prstGeom>
            <a:noFill/>
            <a:ln>
              <a:noFill/>
            </a:ln>
          </p:spPr>
        </p:pic>
        <p:pic>
          <p:nvPicPr>
            <p:cNvPr id="110" name="Google Shape;110;p9"/>
            <p:cNvPicPr preferRelativeResize="0"/>
            <p:nvPr/>
          </p:nvPicPr>
          <p:blipFill rotWithShape="1">
            <a:blip r:embed="rId6">
              <a:alphaModFix/>
            </a:blip>
            <a:srcRect/>
            <a:stretch/>
          </p:blipFill>
          <p:spPr>
            <a:xfrm>
              <a:off x="7680959" y="4932680"/>
              <a:ext cx="1917953" cy="1079766"/>
            </a:xfrm>
            <a:prstGeom prst="rect">
              <a:avLst/>
            </a:prstGeom>
            <a:noFill/>
            <a:ln>
              <a:noFill/>
            </a:ln>
          </p:spPr>
        </p:pic>
      </p:grpSp>
      <p:sp>
        <p:nvSpPr>
          <p:cNvPr id="111" name="Google Shape;111;p9"/>
          <p:cNvSpPr txBox="1"/>
          <p:nvPr/>
        </p:nvSpPr>
        <p:spPr>
          <a:xfrm>
            <a:off x="7787005" y="5173726"/>
            <a:ext cx="1711325" cy="548640"/>
          </a:xfrm>
          <a:prstGeom prst="rect">
            <a:avLst/>
          </a:prstGeom>
          <a:noFill/>
          <a:ln>
            <a:noFill/>
          </a:ln>
        </p:spPr>
        <p:txBody>
          <a:bodyPr spcFirstLastPara="1" wrap="square" lIns="0" tIns="41900" rIns="0" bIns="0" anchor="t" anchorCtr="0">
            <a:spAutoFit/>
          </a:bodyPr>
          <a:lstStyle/>
          <a:p>
            <a:pPr marL="546100" marR="5080" lvl="0" indent="-533400" algn="l" rtl="0">
              <a:lnSpc>
                <a:spcPct val="108888"/>
              </a:lnSpc>
              <a:spcBef>
                <a:spcPts val="0"/>
              </a:spcBef>
              <a:spcAft>
                <a:spcPts val="0"/>
              </a:spcAft>
              <a:buNone/>
            </a:pPr>
            <a:r>
              <a:rPr lang="en-US" sz="1800" b="1" i="0" u="none" strike="noStrike" cap="none">
                <a:solidFill>
                  <a:srgbClr val="FFFFFF"/>
                </a:solidFill>
                <a:latin typeface="Calibri"/>
                <a:ea typeface="Calibri"/>
                <a:cs typeface="Calibri"/>
                <a:sym typeface="Calibri"/>
              </a:rPr>
              <a:t>Deal with Missing  Values</a:t>
            </a:r>
            <a:endParaRPr sz="1800" b="0" i="0" u="none" strike="noStrike" cap="none">
              <a:latin typeface="Calibri"/>
              <a:ea typeface="Calibri"/>
              <a:cs typeface="Calibri"/>
              <a:sym typeface="Calibri"/>
            </a:endParaRPr>
          </a:p>
        </p:txBody>
      </p:sp>
      <p:sp>
        <p:nvSpPr>
          <p:cNvPr id="112" name="Google Shape;112;p9"/>
          <p:cNvSpPr txBox="1"/>
          <p:nvPr/>
        </p:nvSpPr>
        <p:spPr>
          <a:xfrm>
            <a:off x="11086845" y="6104032"/>
            <a:ext cx="321310" cy="256540"/>
          </a:xfrm>
          <a:prstGeom prst="rect">
            <a:avLst/>
          </a:prstGeom>
          <a:noFill/>
          <a:ln>
            <a:noFill/>
          </a:ln>
        </p:spPr>
        <p:txBody>
          <a:bodyPr spcFirstLastPara="1" wrap="square" lIns="0" tIns="0" rIns="0" bIns="0" anchor="t" anchorCtr="0">
            <a:spAutoFit/>
          </a:bodyPr>
          <a:lstStyle/>
          <a:p>
            <a:pPr marL="38100" marR="0" lvl="0" indent="0" algn="l" rtl="0">
              <a:lnSpc>
                <a:spcPct val="114937"/>
              </a:lnSpc>
              <a:spcBef>
                <a:spcPts val="0"/>
              </a:spcBef>
              <a:spcAft>
                <a:spcPts val="0"/>
              </a:spcAft>
              <a:buNone/>
            </a:pPr>
            <a:fld id="{00000000-1234-1234-1234-123412341234}" type="slidenum">
              <a:rPr lang="en-US" sz="1600" b="0" i="0" u="none" strike="noStrike" cap="none">
                <a:solidFill>
                  <a:srgbClr val="1C7CDB"/>
                </a:solidFill>
                <a:latin typeface="Helvetica Neue"/>
                <a:ea typeface="Helvetica Neue"/>
                <a:cs typeface="Helvetica Neue"/>
                <a:sym typeface="Helvetica Neue"/>
              </a:rPr>
              <a:t>9</a:t>
            </a:fld>
            <a:endParaRPr sz="1600" b="0" i="0" u="none" strike="noStrike" cap="none">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2534</Words>
  <Application>Microsoft Office PowerPoint</Application>
  <PresentationFormat>Widescreen</PresentationFormat>
  <Paragraphs>406</Paragraphs>
  <Slides>51</Slides>
  <Notes>51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Times New Roman</vt:lpstr>
      <vt:lpstr>Arial</vt:lpstr>
      <vt:lpstr>Calibri</vt:lpstr>
      <vt:lpstr>Helvetica Neue</vt:lpstr>
      <vt:lpstr>Courier New</vt:lpstr>
      <vt:lpstr>Office Theme</vt:lpstr>
      <vt:lpstr>PowerPoint Presentation</vt:lpstr>
      <vt:lpstr>Outline</vt:lpstr>
      <vt:lpstr>Executive Summary</vt:lpstr>
      <vt:lpstr>Introduction</vt:lpstr>
      <vt:lpstr>PowerPoint Presentation</vt:lpstr>
      <vt:lpstr>Methodology</vt:lpstr>
      <vt:lpstr>Methodology</vt:lpstr>
      <vt:lpstr>Data Collection</vt:lpstr>
      <vt:lpstr>Data Collection – SpaceX API</vt:lpstr>
      <vt:lpstr>Data Collection - Scraping</vt:lpstr>
      <vt:lpstr>Data Wrangling</vt:lpstr>
      <vt:lpstr>EDA with Data Visualization</vt:lpstr>
      <vt:lpstr>EDA with SQL</vt:lpstr>
      <vt:lpstr>Build an Interactive Map with Folium</vt:lpstr>
      <vt:lpstr>Build a Dashboard with Plotly Dash</vt:lpstr>
      <vt:lpstr>Predictive Analysis (Classification)</vt:lpstr>
      <vt:lpstr>Results</vt:lpstr>
      <vt:lpstr>Results</vt:lpstr>
      <vt:lpstr>Results</vt:lpstr>
      <vt:lpstr>PowerPoint Presentation</vt:lpstr>
      <vt:lpstr>Flight Number vs. Launch Site</vt:lpstr>
      <vt:lpstr>Payload vs. Launch Site</vt:lpstr>
      <vt:lpstr>Success Rate vs. Orbit Type</vt:lpstr>
      <vt:lpstr>Flight Number vs. Orbit Type</vt:lpstr>
      <vt:lpstr>Payload vs. Orbit Type</vt:lpstr>
      <vt:lpstr>Launch Success Yearly Trend</vt:lpstr>
      <vt:lpstr>All Launch Site Names</vt:lpstr>
      <vt:lpstr>Launch Site Names Begin with 'CCA'</vt:lpstr>
      <vt:lpstr>Total Payload Mass</vt:lpstr>
      <vt:lpstr>Average Payload Mass by F9 v1.1</vt:lpstr>
      <vt:lpstr>First Successful Ground Landing Date</vt:lpstr>
      <vt:lpstr>Successful Drone Ship Landing with Payload between 4000 and 6000</vt:lpstr>
      <vt:lpstr>Total Number of Successful and Failure Mission Outcomes</vt:lpstr>
      <vt:lpstr>Boosters Carried Maximum Payload</vt:lpstr>
      <vt:lpstr>2015 Launch Records</vt:lpstr>
      <vt:lpstr>Rank Landing Outcomes Between 2010-06-04 and 2017-03-20</vt:lpstr>
      <vt:lpstr>PowerPoint Presentation</vt:lpstr>
      <vt:lpstr>All launch sites</vt:lpstr>
      <vt:lpstr>Launch Outcomes by Site</vt:lpstr>
      <vt:lpstr>Logistics and Safety</vt:lpstr>
      <vt:lpstr>PowerPoint Presentation</vt:lpstr>
      <vt:lpstr>Successful Launches by Site</vt:lpstr>
      <vt:lpstr>Launch Success Ratio for KSC LC-39A</vt:lpstr>
      <vt:lpstr>Payload vs. Launch Outcome</vt:lpstr>
      <vt:lpstr>Payload vs. Launch Outcome</vt:lpstr>
      <vt:lpstr>PowerPoint Presentation</vt:lpstr>
      <vt:lpstr>Classification Accuracy</vt:lpstr>
      <vt:lpstr>Confusion Matrix of Decision Tree Classifier</vt:lpstr>
      <vt:lpstr>Conclusions</vt:lpstr>
      <vt:lpstr>Appendix</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YAN Luo</dc:creator>
  <cp:lastModifiedBy>Ganesshh T L</cp:lastModifiedBy>
  <cp:revision>1</cp:revision>
  <dcterms:created xsi:type="dcterms:W3CDTF">2022-07-14T07:00:51Z</dcterms:created>
  <dcterms:modified xsi:type="dcterms:W3CDTF">2022-07-14T12:22:36Z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2021-11-01T00:00:00Z</vt:filetime>
  </property>
  <property fmtid="{D5CDD505-2E9C-101B-9397-08002B2CF9AE}" pid="3" name="Creator">
    <vt:lpwstr>Microsoft® PowerPoint® para Microsoft 365</vt:lpwstr>
  </property>
  <property fmtid="{D5CDD505-2E9C-101B-9397-08002B2CF9AE}" pid="4" name="LastSaved">
    <vt:filetime>2022-07-14T00:00:00Z</vt:filetime>
  </property>
</Properties>
</file>